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38"/>
    <p:restoredTop sz="94699"/>
  </p:normalViewPr>
  <p:slideViewPr>
    <p:cSldViewPr snapToGrid="0">
      <p:cViewPr>
        <p:scale>
          <a:sx n="88" d="100"/>
          <a:sy n="88"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C7022-0E2A-4BB4-B939-88EE2D6DE076}" type="datetimeFigureOut">
              <a:rPr lang="en-US" smtClean="0"/>
              <a:t>1/20/26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113BB-B9B4-49E2-9A76-12136BC4123E}" type="slidenum">
              <a:rPr lang="en-US" smtClean="0"/>
              <a:t>‹#›</a:t>
            </a:fld>
            <a:endParaRPr lang="en-US"/>
          </a:p>
        </p:txBody>
      </p:sp>
    </p:spTree>
    <p:extLst>
      <p:ext uri="{BB962C8B-B14F-4D97-AF65-F5344CB8AC3E}">
        <p14:creationId xmlns:p14="http://schemas.microsoft.com/office/powerpoint/2010/main" val="839859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C113BB-B9B4-49E2-9A76-12136BC4123E}" type="slidenum">
              <a:rPr lang="en-US" smtClean="0"/>
              <a:t>1</a:t>
            </a:fld>
            <a:endParaRPr lang="en-US"/>
          </a:p>
        </p:txBody>
      </p:sp>
    </p:spTree>
    <p:extLst>
      <p:ext uri="{BB962C8B-B14F-4D97-AF65-F5344CB8AC3E}">
        <p14:creationId xmlns:p14="http://schemas.microsoft.com/office/powerpoint/2010/main" val="1127191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31027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38147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83432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94064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81597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07467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59BE6-2965-B946-A400-5B4D896A6D5E}" type="datetimeFigureOut">
              <a:rPr lang="en-US" smtClean="0"/>
              <a:t>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51173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59BE6-2965-B946-A400-5B4D896A6D5E}" type="datetimeFigureOut">
              <a:rPr lang="en-US" smtClean="0"/>
              <a:t>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82590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59BE6-2965-B946-A400-5B4D896A6D5E}" type="datetimeFigureOut">
              <a:rPr lang="en-US" smtClean="0"/>
              <a:t>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49463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60508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21053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9559BE6-2965-B946-A400-5B4D896A6D5E}" type="datetimeFigureOut">
              <a:rPr lang="en-US" smtClean="0"/>
              <a:t>1/20/26</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18461BD-937B-8D47-BACA-591761D35BDE}" type="slidenum">
              <a:rPr lang="en-US" smtClean="0"/>
              <a:t>‹#›</a:t>
            </a:fld>
            <a:endParaRPr lang="en-US"/>
          </a:p>
        </p:txBody>
      </p:sp>
    </p:spTree>
    <p:extLst>
      <p:ext uri="{BB962C8B-B14F-4D97-AF65-F5344CB8AC3E}">
        <p14:creationId xmlns:p14="http://schemas.microsoft.com/office/powerpoint/2010/main" val="1501322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16CC9C-F977-7ADF-06E5-C29E63E778EE}"/>
              </a:ext>
            </a:extLst>
          </p:cNvPr>
          <p:cNvSpPr txBox="1"/>
          <p:nvPr/>
        </p:nvSpPr>
        <p:spPr>
          <a:xfrm>
            <a:off x="0" y="0"/>
            <a:ext cx="43891200" cy="4955203"/>
          </a:xfrm>
          <a:prstGeom prst="rect">
            <a:avLst/>
          </a:prstGeom>
          <a:solidFill>
            <a:schemeClr val="accent1"/>
          </a:solidFill>
        </p:spPr>
        <p:txBody>
          <a:bodyPr wrap="square" rtlCol="0">
            <a:spAutoFit/>
          </a:bodyPr>
          <a:lstStyle/>
          <a:p>
            <a:pPr algn="ctr"/>
            <a:endParaRPr lang="en-US" sz="3200" dirty="0">
              <a:latin typeface="Aptos Display" panose="020B0004020202020204" pitchFamily="34" charset="0"/>
            </a:endParaRPr>
          </a:p>
          <a:p>
            <a:pPr algn="ctr"/>
            <a:r>
              <a:rPr lang="en-US" sz="6000" b="1" dirty="0">
                <a:solidFill>
                  <a:schemeClr val="bg2"/>
                </a:solidFill>
                <a:latin typeface="Aptos Display" panose="020B0004020202020204" pitchFamily="34" charset="0"/>
              </a:rPr>
              <a:t>Presidential AI Challenge</a:t>
            </a:r>
          </a:p>
          <a:p>
            <a:pPr algn="ctr"/>
            <a:r>
              <a:rPr lang="en-US" sz="4800" b="1" dirty="0">
                <a:solidFill>
                  <a:schemeClr val="bg2"/>
                </a:solidFill>
                <a:latin typeface="Aptos Display" panose="020B0004020202020204" pitchFamily="34" charset="0"/>
              </a:rPr>
              <a:t>Supervised By Dr. Vijayalakshmi Saravanan</a:t>
            </a:r>
            <a:r>
              <a:rPr lang="en-US" sz="4800" b="1" baseline="30000" dirty="0">
                <a:solidFill>
                  <a:schemeClr val="bg2"/>
                </a:solidFill>
                <a:latin typeface="Aptos Display" panose="020B0004020202020204" pitchFamily="34" charset="0"/>
              </a:rPr>
              <a:t>*</a:t>
            </a:r>
            <a:endParaRPr lang="en-US" sz="4800" b="1" dirty="0">
              <a:solidFill>
                <a:schemeClr val="bg2"/>
              </a:solidFill>
              <a:latin typeface="Aptos Display" panose="020B0004020202020204" pitchFamily="34" charset="0"/>
            </a:endParaRPr>
          </a:p>
          <a:p>
            <a:pPr algn="ctr"/>
            <a:r>
              <a:rPr lang="en-US" sz="4000" b="1" dirty="0">
                <a:solidFill>
                  <a:schemeClr val="bg2"/>
                </a:solidFill>
                <a:latin typeface="Aptos Display" panose="020B0004020202020204" pitchFamily="34" charset="0"/>
              </a:rPr>
              <a:t>Elementary Students: Pranavi Mohan</a:t>
            </a:r>
            <a:r>
              <a:rPr lang="en-US" sz="4000" b="1" baseline="30000" dirty="0">
                <a:solidFill>
                  <a:schemeClr val="bg2"/>
                </a:solidFill>
                <a:latin typeface="Aptos Display" panose="020B0004020202020204" pitchFamily="34" charset="0"/>
              </a:rPr>
              <a:t>1</a:t>
            </a:r>
            <a:r>
              <a:rPr lang="en-US" sz="4000" b="1" dirty="0">
                <a:solidFill>
                  <a:schemeClr val="bg2"/>
                </a:solidFill>
                <a:latin typeface="Aptos Display" panose="020B0004020202020204" pitchFamily="34" charset="0"/>
              </a:rPr>
              <a:t>, </a:t>
            </a:r>
            <a:r>
              <a:rPr lang="en-US" sz="4000" b="1" dirty="0" err="1">
                <a:solidFill>
                  <a:schemeClr val="bg2"/>
                </a:solidFill>
                <a:latin typeface="Aptos Display" panose="020B0004020202020204" pitchFamily="34" charset="0"/>
              </a:rPr>
              <a:t>Ridhvik</a:t>
            </a:r>
            <a:r>
              <a:rPr lang="en-US" sz="4000" b="1" dirty="0">
                <a:solidFill>
                  <a:schemeClr val="bg2"/>
                </a:solidFill>
                <a:latin typeface="Aptos Display" panose="020B0004020202020204" pitchFamily="34" charset="0"/>
              </a:rPr>
              <a:t> Manikandan</a:t>
            </a:r>
            <a:r>
              <a:rPr lang="en-US" sz="4000" b="1" baseline="30000" dirty="0">
                <a:solidFill>
                  <a:schemeClr val="bg2"/>
                </a:solidFill>
                <a:latin typeface="Aptos Display" panose="020B0004020202020204" pitchFamily="34" charset="0"/>
              </a:rPr>
              <a:t>1</a:t>
            </a:r>
            <a:r>
              <a:rPr lang="en-US" sz="4000" b="1" dirty="0">
                <a:solidFill>
                  <a:schemeClr val="bg2"/>
                </a:solidFill>
                <a:latin typeface="Aptos Display" panose="020B0004020202020204" pitchFamily="34" charset="0"/>
              </a:rPr>
              <a:t>, Sashana Rajesh</a:t>
            </a:r>
            <a:r>
              <a:rPr lang="en-US" sz="4000" b="1" baseline="30000" dirty="0">
                <a:solidFill>
                  <a:schemeClr val="bg2"/>
                </a:solidFill>
                <a:latin typeface="Aptos Display" panose="020B0004020202020204" pitchFamily="34" charset="0"/>
              </a:rPr>
              <a:t>2</a:t>
            </a:r>
            <a:r>
              <a:rPr lang="en-US" sz="4000" b="1" dirty="0">
                <a:solidFill>
                  <a:schemeClr val="bg2"/>
                </a:solidFill>
                <a:latin typeface="Aptos Display" panose="020B0004020202020204" pitchFamily="34" charset="0"/>
              </a:rPr>
              <a:t>, </a:t>
            </a:r>
          </a:p>
          <a:p>
            <a:pPr algn="ctr"/>
            <a:r>
              <a:rPr lang="en-US" sz="4000" b="1" dirty="0">
                <a:solidFill>
                  <a:schemeClr val="bg2"/>
                </a:solidFill>
                <a:latin typeface="Aptos Display" panose="020B0004020202020204" pitchFamily="34" charset="0"/>
              </a:rPr>
              <a:t>Seyon Sakthi</a:t>
            </a:r>
            <a:r>
              <a:rPr lang="en-US" sz="4000" b="1" baseline="30000" dirty="0">
                <a:solidFill>
                  <a:schemeClr val="bg2"/>
                </a:solidFill>
                <a:latin typeface="Aptos Display" panose="020B0004020202020204" pitchFamily="34" charset="0"/>
              </a:rPr>
              <a:t>3</a:t>
            </a:r>
            <a:r>
              <a:rPr lang="en-US" sz="4000" b="1" dirty="0">
                <a:solidFill>
                  <a:schemeClr val="bg2"/>
                </a:solidFill>
                <a:latin typeface="Aptos Display" panose="020B0004020202020204" pitchFamily="34" charset="0"/>
              </a:rPr>
              <a:t>, Reya Tamilmani</a:t>
            </a:r>
            <a:r>
              <a:rPr lang="en-US" sz="4000" b="1" baseline="30000" dirty="0">
                <a:solidFill>
                  <a:schemeClr val="bg2"/>
                </a:solidFill>
                <a:latin typeface="Aptos Display" panose="020B0004020202020204" pitchFamily="34" charset="0"/>
              </a:rPr>
              <a:t>4</a:t>
            </a:r>
            <a:r>
              <a:rPr lang="en-US" sz="4000" b="1" dirty="0">
                <a:solidFill>
                  <a:schemeClr val="bg2"/>
                </a:solidFill>
                <a:latin typeface="Aptos Display" panose="020B0004020202020204" pitchFamily="34" charset="0"/>
              </a:rPr>
              <a:t>,  and Denver Cole</a:t>
            </a:r>
            <a:r>
              <a:rPr lang="en-US" sz="4000" b="1" baseline="30000" dirty="0">
                <a:solidFill>
                  <a:schemeClr val="bg2"/>
                </a:solidFill>
                <a:latin typeface="Aptos Display" panose="020B0004020202020204" pitchFamily="34" charset="0"/>
              </a:rPr>
              <a:t>5</a:t>
            </a:r>
            <a:endParaRPr lang="en-US" sz="4000" b="1" dirty="0">
              <a:solidFill>
                <a:schemeClr val="bg2"/>
              </a:solidFill>
              <a:latin typeface="Aptos Display" panose="020B0004020202020204" pitchFamily="34" charset="0"/>
            </a:endParaRPr>
          </a:p>
          <a:p>
            <a:pPr algn="ctr"/>
            <a:r>
              <a:rPr lang="en-US" sz="3200" b="1" dirty="0">
                <a:solidFill>
                  <a:schemeClr val="bg1"/>
                </a:solidFill>
                <a:latin typeface="Aptos Display" panose="020B0004020202020204" pitchFamily="34" charset="0"/>
              </a:rPr>
              <a:t>University of Texas at Tyler</a:t>
            </a:r>
            <a:r>
              <a:rPr lang="en-US" sz="3200" b="1" baseline="30000" dirty="0">
                <a:solidFill>
                  <a:schemeClr val="bg1"/>
                </a:solidFill>
                <a:latin typeface="Aptos Display" panose="020B0004020202020204" pitchFamily="34" charset="0"/>
              </a:rPr>
              <a:t>*</a:t>
            </a:r>
            <a:r>
              <a:rPr lang="en-US" sz="3200" b="1" dirty="0">
                <a:solidFill>
                  <a:schemeClr val="bg1"/>
                </a:solidFill>
                <a:latin typeface="Aptos Display" panose="020B0004020202020204" pitchFamily="34" charset="0"/>
              </a:rPr>
              <a:t>, Universal Academy</a:t>
            </a:r>
            <a:r>
              <a:rPr lang="en-US" sz="3200" b="1" baseline="30000" dirty="0">
                <a:solidFill>
                  <a:schemeClr val="bg1"/>
                </a:solidFill>
                <a:latin typeface="Aptos Display" panose="020B0004020202020204" pitchFamily="34" charset="0"/>
              </a:rPr>
              <a:t>2</a:t>
            </a:r>
            <a:r>
              <a:rPr lang="en-US" sz="3200" b="1" dirty="0">
                <a:solidFill>
                  <a:schemeClr val="bg1"/>
                </a:solidFill>
                <a:latin typeface="Aptos Display" panose="020B0004020202020204" pitchFamily="34" charset="0"/>
              </a:rPr>
              <a:t>, Coppell, TX, </a:t>
            </a:r>
            <a:r>
              <a:rPr lang="en-US" sz="3200" b="1" dirty="0" err="1">
                <a:solidFill>
                  <a:schemeClr val="bg1"/>
                </a:solidFill>
                <a:latin typeface="Aptos Display" panose="020B0004020202020204" pitchFamily="34" charset="0"/>
              </a:rPr>
              <a:t>GreatHearts</a:t>
            </a:r>
            <a:r>
              <a:rPr lang="en-US" sz="3200" b="1" dirty="0">
                <a:solidFill>
                  <a:schemeClr val="bg1"/>
                </a:solidFill>
                <a:latin typeface="Aptos Display" panose="020B0004020202020204" pitchFamily="34" charset="0"/>
              </a:rPr>
              <a:t> Public Charter School</a:t>
            </a:r>
            <a:r>
              <a:rPr lang="en-US" sz="3200" b="1" baseline="30000" dirty="0">
                <a:solidFill>
                  <a:schemeClr val="bg1"/>
                </a:solidFill>
                <a:latin typeface="Aptos Display" panose="020B0004020202020204" pitchFamily="34" charset="0"/>
              </a:rPr>
              <a:t>2</a:t>
            </a:r>
            <a:r>
              <a:rPr lang="en-US" sz="3200" b="1" dirty="0">
                <a:solidFill>
                  <a:schemeClr val="bg1"/>
                </a:solidFill>
                <a:latin typeface="Aptos Display" panose="020B0004020202020204" pitchFamily="34" charset="0"/>
              </a:rPr>
              <a:t> Irving TX, Harry McKillop Elementary School</a:t>
            </a:r>
            <a:r>
              <a:rPr lang="en-US" sz="3200" b="1" baseline="30000" dirty="0">
                <a:solidFill>
                  <a:schemeClr val="bg1"/>
                </a:solidFill>
                <a:latin typeface="Aptos Display" panose="020B0004020202020204" pitchFamily="34" charset="0"/>
              </a:rPr>
              <a:t>3</a:t>
            </a:r>
            <a:r>
              <a:rPr lang="en-US" sz="3200" b="1">
                <a:solidFill>
                  <a:schemeClr val="bg1"/>
                </a:solidFill>
                <a:latin typeface="Aptos Display" panose="020B0004020202020204" pitchFamily="34" charset="0"/>
              </a:rPr>
              <a:t>, Melissa</a:t>
            </a:r>
            <a:r>
              <a:rPr lang="en-US" sz="3200" b="1" dirty="0">
                <a:solidFill>
                  <a:schemeClr val="bg1"/>
                </a:solidFill>
                <a:latin typeface="Aptos Display" panose="020B0004020202020204" pitchFamily="34" charset="0"/>
              </a:rPr>
              <a:t>, TX, </a:t>
            </a:r>
          </a:p>
          <a:p>
            <a:pPr algn="ctr"/>
            <a:r>
              <a:rPr lang="en-US" sz="3200" b="1" dirty="0">
                <a:solidFill>
                  <a:schemeClr val="bg1"/>
                </a:solidFill>
                <a:latin typeface="Aptos Display" panose="020B0004020202020204" pitchFamily="34" charset="0"/>
              </a:rPr>
              <a:t>Uplift Northhills Preparatory School</a:t>
            </a:r>
            <a:r>
              <a:rPr lang="en-US" sz="3200" b="1" baseline="30000" dirty="0">
                <a:solidFill>
                  <a:schemeClr val="bg1"/>
                </a:solidFill>
                <a:latin typeface="Aptos Display" panose="020B0004020202020204" pitchFamily="34" charset="0"/>
              </a:rPr>
              <a:t>4</a:t>
            </a:r>
            <a:r>
              <a:rPr lang="en-US" sz="3200" b="1" dirty="0">
                <a:solidFill>
                  <a:schemeClr val="bg1"/>
                </a:solidFill>
                <a:latin typeface="Aptos Display" panose="020B0004020202020204" pitchFamily="34" charset="0"/>
              </a:rPr>
              <a:t>, Irving, TX, Andy Woods Elementary School</a:t>
            </a:r>
            <a:r>
              <a:rPr lang="en-US" sz="3200" b="1" baseline="30000" dirty="0">
                <a:solidFill>
                  <a:schemeClr val="bg1"/>
                </a:solidFill>
                <a:latin typeface="Aptos Display" panose="020B0004020202020204" pitchFamily="34" charset="0"/>
              </a:rPr>
              <a:t>5</a:t>
            </a:r>
            <a:r>
              <a:rPr lang="en-US" sz="3200" b="1" dirty="0">
                <a:solidFill>
                  <a:schemeClr val="bg1"/>
                </a:solidFill>
                <a:latin typeface="Aptos Display" panose="020B0004020202020204" pitchFamily="34" charset="0"/>
              </a:rPr>
              <a:t>, Tyler, TX</a:t>
            </a:r>
          </a:p>
          <a:p>
            <a:pPr algn="ctr"/>
            <a:r>
              <a:rPr lang="en-US" sz="3200" b="1" dirty="0">
                <a:latin typeface="Aptos Display" panose="020B0004020202020204" pitchFamily="34" charset="0"/>
              </a:rPr>
              <a:t>    </a:t>
            </a:r>
          </a:p>
        </p:txBody>
      </p:sp>
      <p:pic>
        <p:nvPicPr>
          <p:cNvPr id="6" name="Picture 2" descr="Brand Marketing | The University of Texas at Tyler">
            <a:extLst>
              <a:ext uri="{FF2B5EF4-FFF2-40B4-BE49-F238E27FC236}">
                <a16:creationId xmlns:a16="http://schemas.microsoft.com/office/drawing/2014/main" id="{7265DFD0-FEFC-852A-0384-07D545E62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9647"/>
            <a:ext cx="7840494" cy="4520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idential AI Challenge">
            <a:extLst>
              <a:ext uri="{FF2B5EF4-FFF2-40B4-BE49-F238E27FC236}">
                <a16:creationId xmlns:a16="http://schemas.microsoft.com/office/drawing/2014/main" id="{0EFAF4CC-F0F5-8ABE-A8C4-E73E03EE6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4476" y="199646"/>
            <a:ext cx="8046724" cy="430639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A247E7C5-7C97-5097-B8AE-55A297BA8FD8}"/>
              </a:ext>
            </a:extLst>
          </p:cNvPr>
          <p:cNvGrpSpPr/>
          <p:nvPr/>
        </p:nvGrpSpPr>
        <p:grpSpPr>
          <a:xfrm>
            <a:off x="428898" y="5389036"/>
            <a:ext cx="9810491" cy="19868864"/>
            <a:chOff x="406400" y="4325573"/>
            <a:chExt cx="9810491" cy="16450271"/>
          </a:xfrm>
        </p:grpSpPr>
        <p:sp>
          <p:nvSpPr>
            <p:cNvPr id="7" name="TextBox 6">
              <a:extLst>
                <a:ext uri="{FF2B5EF4-FFF2-40B4-BE49-F238E27FC236}">
                  <a16:creationId xmlns:a16="http://schemas.microsoft.com/office/drawing/2014/main" id="{EC71BA6F-E689-C9D1-D9C3-3C01FF23EECC}"/>
                </a:ext>
              </a:extLst>
            </p:cNvPr>
            <p:cNvSpPr txBox="1"/>
            <p:nvPr/>
          </p:nvSpPr>
          <p:spPr>
            <a:xfrm>
              <a:off x="471901" y="4910348"/>
              <a:ext cx="9744990" cy="5324535"/>
            </a:xfrm>
            <a:prstGeom prst="rect">
              <a:avLst/>
            </a:prstGeom>
            <a:noFill/>
            <a:ln w="28575">
              <a:solidFill>
                <a:schemeClr val="tx1"/>
              </a:solidFill>
            </a:ln>
          </p:spPr>
          <p:txBody>
            <a:bodyPr wrap="square" rtlCol="0">
              <a:spAutoFit/>
            </a:bodyPr>
            <a:lstStyle/>
            <a:p>
              <a:r>
                <a:rPr lang="en-US" sz="2000" dirty="0">
                  <a:latin typeface="Aptos Display" panose="020B0004020202020204" pitchFamily="34" charset="0"/>
                </a:rPr>
                <a:t>The poster presents a collection of student-led artificial intelligence (AI) projects developed by K–12 students under faculty and mentor guidance. The projects were completed within a national AI education initiative supported by the Presidential AI Challenge, emphasizing hands-on learning, ethical AI, and real-world problem solving. Students from diverse grade levels collaborated with community teams to identify meaningful challenges in their local communities, and faculty and mentors guided them through the development of AI-based solutions.</a:t>
              </a:r>
            </a:p>
            <a:p>
              <a:endParaRPr lang="en-US" sz="2000" dirty="0">
                <a:latin typeface="Aptos Display" panose="020B0004020202020204" pitchFamily="34" charset="0"/>
              </a:endParaRPr>
            </a:p>
            <a:p>
              <a:r>
                <a:rPr lang="en-US" sz="2000" dirty="0">
                  <a:latin typeface="Aptos Display" panose="020B0004020202020204" pitchFamily="34" charset="0"/>
                </a:rPr>
                <a:t>These projects provided students with foundational knowledge and practical skills in AI while empowering educators to mentor students. The local community was involved in identifying real-world problems where AI could accelerate understanding and provide impactful solutions, fostering an inclusive ecosystem for preparing the next-generation of AI experts and solve the real-world problems.</a:t>
              </a:r>
            </a:p>
            <a:p>
              <a:endParaRPr lang="en-US" sz="2000" dirty="0">
                <a:latin typeface="Aptos Display" panose="020B0004020202020204" pitchFamily="34" charset="0"/>
              </a:endParaRPr>
            </a:p>
            <a:p>
              <a:r>
                <a:rPr lang="en-US" sz="2000" dirty="0">
                  <a:latin typeface="Aptos Display" panose="020B0004020202020204" pitchFamily="34" charset="0"/>
                </a:rPr>
                <a:t>This poster highlights a range of AI projects completed by students and summarizes the technical approaches used. In addition, it discusses student engagement, learning outcomes, and the skills developed throughout the project-based learning process.</a:t>
              </a:r>
            </a:p>
          </p:txBody>
        </p:sp>
        <p:sp>
          <p:nvSpPr>
            <p:cNvPr id="8" name="TextBox 7">
              <a:extLst>
                <a:ext uri="{FF2B5EF4-FFF2-40B4-BE49-F238E27FC236}">
                  <a16:creationId xmlns:a16="http://schemas.microsoft.com/office/drawing/2014/main" id="{802628A2-77EB-6C66-0F34-42A4E996367E}"/>
                </a:ext>
              </a:extLst>
            </p:cNvPr>
            <p:cNvSpPr txBox="1"/>
            <p:nvPr/>
          </p:nvSpPr>
          <p:spPr>
            <a:xfrm>
              <a:off x="427591" y="4325573"/>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Background</a:t>
              </a:r>
            </a:p>
          </p:txBody>
        </p:sp>
        <p:sp>
          <p:nvSpPr>
            <p:cNvPr id="10" name="TextBox 9">
              <a:extLst>
                <a:ext uri="{FF2B5EF4-FFF2-40B4-BE49-F238E27FC236}">
                  <a16:creationId xmlns:a16="http://schemas.microsoft.com/office/drawing/2014/main" id="{D45C5521-61F4-F8A1-ACF1-6116A587182F}"/>
                </a:ext>
              </a:extLst>
            </p:cNvPr>
            <p:cNvSpPr txBox="1"/>
            <p:nvPr/>
          </p:nvSpPr>
          <p:spPr>
            <a:xfrm>
              <a:off x="406400" y="10952391"/>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Our Team</a:t>
              </a:r>
            </a:p>
          </p:txBody>
        </p:sp>
        <p:sp>
          <p:nvSpPr>
            <p:cNvPr id="11" name="TextBox 10">
              <a:extLst>
                <a:ext uri="{FF2B5EF4-FFF2-40B4-BE49-F238E27FC236}">
                  <a16:creationId xmlns:a16="http://schemas.microsoft.com/office/drawing/2014/main" id="{407E9753-AF4D-17B2-FFA6-95C5AD74483A}"/>
                </a:ext>
              </a:extLst>
            </p:cNvPr>
            <p:cNvSpPr txBox="1"/>
            <p:nvPr/>
          </p:nvSpPr>
          <p:spPr>
            <a:xfrm>
              <a:off x="406400" y="11576799"/>
              <a:ext cx="9660609" cy="9199045"/>
            </a:xfrm>
            <a:prstGeom prst="rect">
              <a:avLst/>
            </a:prstGeom>
            <a:noFill/>
            <a:ln w="28575">
              <a:solidFill>
                <a:schemeClr val="tx1"/>
              </a:solidFill>
            </a:ln>
          </p:spPr>
          <p:txBody>
            <a:bodyPr wrap="square" rtlCol="0">
              <a:spAutoFit/>
            </a:bodyPr>
            <a:lstStyle/>
            <a:p>
              <a:endParaRPr lang="en-US" sz="2000" dirty="0">
                <a:latin typeface="Aptos Display" panose="020B0004020202020204" pitchFamily="34" charset="0"/>
              </a:endParaRPr>
            </a:p>
            <a:p>
              <a:r>
                <a:rPr lang="en-US" sz="2800" b="1" dirty="0">
                  <a:latin typeface="Aptos Display" panose="020B0004020202020204" pitchFamily="34" charset="0"/>
                </a:rPr>
                <a:t>Students </a:t>
              </a:r>
            </a:p>
            <a:p>
              <a:pPr marL="342900" indent="-342900">
                <a:buFont typeface="Courier New" panose="02070309020205020404" pitchFamily="49" charset="0"/>
                <a:buChar char="o"/>
              </a:pPr>
              <a:r>
                <a:rPr lang="en-US" sz="2000" dirty="0">
                  <a:latin typeface="Aptos Display" panose="020B0004020202020204" pitchFamily="34" charset="0"/>
                </a:rPr>
                <a:t>Elementary students from various schools participated in this project.</a:t>
              </a:r>
            </a:p>
            <a:p>
              <a:pPr marL="342900" indent="-342900">
                <a:buFont typeface="Courier New" panose="02070309020205020404" pitchFamily="49" charset="0"/>
                <a:buChar char="o"/>
              </a:pPr>
              <a:r>
                <a:rPr lang="en-US" sz="2000" dirty="0">
                  <a:latin typeface="Aptos Display" panose="020B0004020202020204" pitchFamily="34" charset="0"/>
                </a:rPr>
                <a:t>Students were primarily involved in </a:t>
              </a:r>
              <a:r>
                <a:rPr lang="en-US" sz="2000" b="1" dirty="0">
                  <a:latin typeface="Aptos Display" panose="020B0004020202020204" pitchFamily="34" charset="0"/>
                </a:rPr>
                <a:t>problem identification, data collection (image gathering), testing, and iterative improvement</a:t>
              </a:r>
              <a:r>
                <a:rPr lang="en-US" sz="2000" dirty="0">
                  <a:latin typeface="Aptos Display" panose="020B0004020202020204" pitchFamily="34" charset="0"/>
                </a:rPr>
                <a:t> of the system.</a:t>
              </a:r>
            </a:p>
            <a:p>
              <a:pPr marL="342900" indent="-342900">
                <a:buFont typeface="Courier New" panose="02070309020205020404" pitchFamily="49" charset="0"/>
                <a:buChar char="o"/>
              </a:pPr>
              <a:r>
                <a:rPr lang="en-US" sz="2000" dirty="0">
                  <a:latin typeface="Aptos Display" panose="020B0004020202020204" pitchFamily="34" charset="0"/>
                </a:rPr>
                <a:t>Through guided activities, students learned </a:t>
              </a:r>
              <a:r>
                <a:rPr lang="en-US" sz="2000" b="1" dirty="0">
                  <a:latin typeface="Aptos Display" panose="020B0004020202020204" pitchFamily="34" charset="0"/>
                </a:rPr>
                <a:t>foundational AI concepts</a:t>
              </a:r>
              <a:r>
                <a:rPr lang="en-US" sz="2000" dirty="0">
                  <a:latin typeface="Aptos Display" panose="020B0004020202020204" pitchFamily="34" charset="0"/>
                </a:rPr>
                <a:t>, how data is used to train models, and how AI systems behave in real-world conditions.</a:t>
              </a:r>
            </a:p>
            <a:p>
              <a:pPr marL="342900" indent="-342900">
                <a:buFont typeface="Courier New" panose="02070309020205020404" pitchFamily="49" charset="0"/>
                <a:buChar char="o"/>
              </a:pPr>
              <a:r>
                <a:rPr lang="en-US" sz="2000" b="1" dirty="0">
                  <a:latin typeface="Aptos Display" panose="020B0004020202020204" pitchFamily="34" charset="0"/>
                </a:rPr>
                <a:t>Learnt the Google Teachable Machine tool.</a:t>
              </a:r>
            </a:p>
            <a:p>
              <a:endParaRPr lang="en-US" sz="2000" b="1" dirty="0">
                <a:latin typeface="Aptos Display" panose="020B0004020202020204" pitchFamily="34" charset="0"/>
              </a:endParaRPr>
            </a:p>
            <a:p>
              <a:endParaRPr lang="en-US" sz="2000" b="1" dirty="0">
                <a:latin typeface="Aptos Display" panose="020B0004020202020204" pitchFamily="34" charset="0"/>
              </a:endParaRPr>
            </a:p>
            <a:p>
              <a:r>
                <a:rPr lang="en-US" sz="2800" b="1" dirty="0">
                  <a:latin typeface="Aptos Display" panose="020B0004020202020204" pitchFamily="34" charset="0"/>
                </a:rPr>
                <a:t>Supervisor (</a:t>
              </a:r>
              <a:r>
                <a:rPr lang="en-US" sz="2800" b="1" dirty="0">
                  <a:effectLst/>
                  <a:latin typeface="Arial" panose="020B0604020202020204" pitchFamily="34" charset="0"/>
                </a:rPr>
                <a:t>Dr. Vijayalakshmi Saravanan)</a:t>
              </a:r>
            </a:p>
            <a:p>
              <a:pPr marL="342900" indent="-342900">
                <a:buFont typeface="Courier New" panose="02070309020205020404" pitchFamily="49" charset="0"/>
                <a:buChar char="o"/>
              </a:pPr>
              <a:r>
                <a:rPr lang="en-US" sz="2000" b="1" dirty="0">
                  <a:latin typeface="Aptos Display" panose="020B0004020202020204" pitchFamily="34" charset="0"/>
                </a:rPr>
                <a:t>Dr. Vijayalakshmi Saravanan (Supervisor)</a:t>
              </a:r>
              <a:r>
                <a:rPr lang="en-US" sz="2000" dirty="0">
                  <a:latin typeface="Aptos Display" panose="020B0004020202020204" pitchFamily="34" charset="0"/>
                </a:rPr>
                <a:t> provided technical leadership and mentorship throughout the project.</a:t>
              </a:r>
            </a:p>
            <a:p>
              <a:pPr marL="342900" indent="-342900">
                <a:buFont typeface="Courier New" panose="02070309020205020404" pitchFamily="49" charset="0"/>
                <a:buChar char="o"/>
              </a:pPr>
              <a:r>
                <a:rPr lang="en-US" sz="2000" dirty="0">
                  <a:latin typeface="Aptos Display" panose="020B0004020202020204" pitchFamily="34" charset="0"/>
                </a:rPr>
                <a:t>She introduced students to Google</a:t>
              </a:r>
              <a:r>
                <a:rPr lang="en-US" sz="2000" b="1" dirty="0">
                  <a:latin typeface="Aptos Display" panose="020B0004020202020204" pitchFamily="34" charset="0"/>
                </a:rPr>
                <a:t> Teachable Machine software tool</a:t>
              </a:r>
              <a:r>
                <a:rPr lang="en-US" sz="2000" dirty="0">
                  <a:latin typeface="Aptos Display" panose="020B0004020202020204" pitchFamily="34" charset="0"/>
                </a:rPr>
                <a:t>, </a:t>
              </a:r>
              <a:r>
                <a:rPr lang="en-US" sz="2000" b="1" dirty="0">
                  <a:latin typeface="Aptos Display" panose="020B0004020202020204" pitchFamily="34" charset="0"/>
                </a:rPr>
                <a:t>artificial intelligence concepts</a:t>
              </a:r>
              <a:r>
                <a:rPr lang="en-US" sz="2000" dirty="0">
                  <a:latin typeface="Aptos Display" panose="020B0004020202020204" pitchFamily="34" charset="0"/>
                </a:rPr>
                <a:t>, demonstrated how </a:t>
              </a:r>
              <a:r>
                <a:rPr lang="en-US" sz="2000" b="1" dirty="0">
                  <a:latin typeface="Aptos Display" panose="020B0004020202020204" pitchFamily="34" charset="0"/>
                </a:rPr>
                <a:t>Raspberry Pi–based systems</a:t>
              </a:r>
              <a:r>
                <a:rPr lang="en-US" sz="2000" dirty="0">
                  <a:latin typeface="Aptos Display" panose="020B0004020202020204" pitchFamily="34" charset="0"/>
                </a:rPr>
                <a:t> operate, and implemented the core </a:t>
              </a:r>
              <a:r>
                <a:rPr lang="en-US" sz="2000" b="1" dirty="0">
                  <a:latin typeface="Aptos Display" panose="020B0004020202020204" pitchFamily="34" charset="0"/>
                </a:rPr>
                <a:t>Python-based AI and hardware integration</a:t>
              </a:r>
              <a:r>
                <a:rPr lang="en-US" sz="2000" dirty="0">
                  <a:latin typeface="Aptos Display" panose="020B0004020202020204" pitchFamily="34" charset="0"/>
                </a:rPr>
                <a:t>.</a:t>
              </a:r>
            </a:p>
            <a:p>
              <a:pPr marL="342900" indent="-342900">
                <a:buFont typeface="Courier New" panose="02070309020205020404" pitchFamily="49" charset="0"/>
                <a:buChar char="o"/>
              </a:pPr>
              <a:r>
                <a:rPr lang="en-US" sz="2000" dirty="0">
                  <a:latin typeface="Aptos Display" panose="020B0004020202020204" pitchFamily="34" charset="0"/>
                </a:rPr>
                <a:t>She also guided students through </a:t>
              </a:r>
              <a:r>
                <a:rPr lang="en-US" sz="2000" b="1" dirty="0">
                  <a:latin typeface="Aptos Display" panose="020B0004020202020204" pitchFamily="34" charset="0"/>
                </a:rPr>
                <a:t>AI training, testing, troubleshooting, and model improvement</a:t>
              </a:r>
              <a:r>
                <a:rPr lang="en-US" sz="2000" dirty="0">
                  <a:latin typeface="Aptos Display" panose="020B0004020202020204" pitchFamily="34" charset="0"/>
                </a:rPr>
                <a:t>, ensuring that students understood each component rather than passively observing.</a:t>
              </a:r>
            </a:p>
            <a:p>
              <a:pPr marL="342900" indent="-342900">
                <a:buFont typeface="Courier New" panose="02070309020205020404" pitchFamily="49" charset="0"/>
                <a:buChar char="o"/>
              </a:pPr>
              <a:r>
                <a:rPr lang="en-US" sz="2000" dirty="0">
                  <a:latin typeface="Aptos Display" panose="020B0004020202020204" pitchFamily="34" charset="0"/>
                </a:rPr>
                <a:t> Instructional support included helping students connect the project to </a:t>
              </a:r>
              <a:r>
                <a:rPr lang="en-US" sz="2000" b="1" dirty="0">
                  <a:latin typeface="Aptos Display" panose="020B0004020202020204" pitchFamily="34" charset="0"/>
                </a:rPr>
                <a:t>mathematics and environmental science</a:t>
              </a:r>
              <a:r>
                <a:rPr lang="en-US" sz="2000" dirty="0">
                  <a:latin typeface="Aptos Display" panose="020B0004020202020204" pitchFamily="34" charset="0"/>
                </a:rPr>
                <a:t>, including CO₂ impact calculations.</a:t>
              </a:r>
            </a:p>
            <a:p>
              <a:endParaRPr lang="en-US" sz="2000" b="1" dirty="0">
                <a:latin typeface="Aptos Display" panose="020B0004020202020204" pitchFamily="34" charset="0"/>
              </a:endParaRPr>
            </a:p>
            <a:p>
              <a:r>
                <a:rPr lang="en-US" sz="2800" b="1" dirty="0">
                  <a:latin typeface="Aptos Display" panose="020B0004020202020204" pitchFamily="34" charset="0"/>
                </a:rPr>
                <a:t>Parents</a:t>
              </a:r>
            </a:p>
            <a:p>
              <a:pPr marL="342900" indent="-342900">
                <a:buFont typeface="Courier New" panose="02070309020205020404" pitchFamily="49" charset="0"/>
                <a:buChar char="o"/>
              </a:pPr>
              <a:r>
                <a:rPr lang="en-US" sz="2000" dirty="0">
                  <a:latin typeface="Aptos Display" panose="020B0004020202020204" pitchFamily="34" charset="0"/>
                </a:rPr>
                <a:t>Parents assisted with </a:t>
              </a:r>
              <a:r>
                <a:rPr lang="en-US" sz="2000" b="1" dirty="0">
                  <a:latin typeface="Aptos Display" panose="020B0004020202020204" pitchFamily="34" charset="0"/>
                </a:rPr>
                <a:t>physical construction</a:t>
              </a:r>
              <a:r>
                <a:rPr lang="en-US" sz="2000" dirty="0">
                  <a:latin typeface="Aptos Display" panose="020B0004020202020204" pitchFamily="34" charset="0"/>
                </a:rPr>
                <a:t>, logistics, transportation, and access to tools and devices such as webcams and tablets.</a:t>
              </a:r>
            </a:p>
            <a:p>
              <a:pPr marL="342900" indent="-342900">
                <a:buFont typeface="Courier New" panose="02070309020205020404" pitchFamily="49" charset="0"/>
                <a:buChar char="o"/>
              </a:pPr>
              <a:r>
                <a:rPr lang="en-US" sz="2000" dirty="0">
                  <a:latin typeface="Aptos Display" panose="020B0004020202020204" pitchFamily="34" charset="0"/>
                </a:rPr>
                <a:t>Families played an important role in </a:t>
              </a:r>
              <a:r>
                <a:rPr lang="en-US" sz="2000" b="1" dirty="0">
                  <a:latin typeface="Aptos Display" panose="020B0004020202020204" pitchFamily="34" charset="0"/>
                </a:rPr>
                <a:t>encouraging persistence and motivation</a:t>
              </a:r>
              <a:r>
                <a:rPr lang="en-US" sz="2000" dirty="0">
                  <a:latin typeface="Aptos Display" panose="020B0004020202020204" pitchFamily="34" charset="0"/>
                </a:rPr>
                <a:t> during challenging phases of the project.</a:t>
              </a:r>
            </a:p>
            <a:p>
              <a:endParaRPr lang="en-US" sz="2000" dirty="0">
                <a:latin typeface="Aptos Display" panose="020B0004020202020204" pitchFamily="34" charset="0"/>
              </a:endParaRPr>
            </a:p>
            <a:p>
              <a:r>
                <a:rPr lang="en-US" sz="2800" b="1" dirty="0">
                  <a:latin typeface="Aptos Display" panose="020B0004020202020204" pitchFamily="34" charset="0"/>
                </a:rPr>
                <a:t>HPC-AI Team Members at UT Tyler ( </a:t>
              </a:r>
              <a:r>
                <a:rPr lang="en-US" sz="2400" b="1" dirty="0">
                  <a:latin typeface="Aptos Display" panose="020B0004020202020204" pitchFamily="34" charset="0"/>
                </a:rPr>
                <a:t>Dr. Tupendra Oli, Jon Ryan Cole, Sai Karthik Navuluru)</a:t>
              </a:r>
            </a:p>
            <a:p>
              <a:endParaRPr lang="en-US" sz="2000" dirty="0"/>
            </a:p>
            <a:p>
              <a:r>
                <a:rPr lang="en-US" sz="2000" dirty="0"/>
                <a:t>Mentors supported students by </a:t>
              </a:r>
              <a:r>
                <a:rPr lang="en-US" sz="2000" b="1" dirty="0"/>
                <a:t>assembling hardware components</a:t>
              </a:r>
              <a:r>
                <a:rPr lang="en-US" sz="2000" dirty="0"/>
                <a:t>, assisting with </a:t>
              </a:r>
              <a:r>
                <a:rPr lang="en-US" sz="2000" b="1" dirty="0"/>
                <a:t>device integration</a:t>
              </a:r>
              <a:r>
                <a:rPr lang="en-US" sz="2000" dirty="0"/>
                <a:t>, and </a:t>
              </a:r>
              <a:r>
                <a:rPr lang="en-US" sz="2000" b="1" dirty="0"/>
                <a:t>refining project designs</a:t>
              </a:r>
              <a:r>
                <a:rPr lang="en-US" sz="2000" dirty="0"/>
                <a:t> through feedback and suggestions.</a:t>
              </a:r>
            </a:p>
            <a:p>
              <a:endParaRPr lang="en-US" sz="2000" dirty="0">
                <a:latin typeface="Aptos Display" panose="020B0004020202020204" pitchFamily="34" charset="0"/>
              </a:endParaRPr>
            </a:p>
          </p:txBody>
        </p:sp>
      </p:grpSp>
      <p:sp>
        <p:nvSpPr>
          <p:cNvPr id="12" name="TextBox 11">
            <a:extLst>
              <a:ext uri="{FF2B5EF4-FFF2-40B4-BE49-F238E27FC236}">
                <a16:creationId xmlns:a16="http://schemas.microsoft.com/office/drawing/2014/main" id="{03BD3930-B042-8B3B-138D-BA08FDD5CEFB}"/>
              </a:ext>
            </a:extLst>
          </p:cNvPr>
          <p:cNvSpPr txBox="1"/>
          <p:nvPr/>
        </p:nvSpPr>
        <p:spPr>
          <a:xfrm>
            <a:off x="10727391" y="5446076"/>
            <a:ext cx="31530990" cy="646331"/>
          </a:xfrm>
          <a:prstGeom prst="rect">
            <a:avLst/>
          </a:prstGeom>
          <a:solidFill>
            <a:schemeClr val="accent6">
              <a:lumMod val="40000"/>
              <a:lumOff val="60000"/>
            </a:schemeClr>
          </a:solidFill>
        </p:spPr>
        <p:txBody>
          <a:bodyPr wrap="square" rtlCol="0">
            <a:spAutoFit/>
          </a:bodyPr>
          <a:lstStyle/>
          <a:p>
            <a:pPr algn="ctr"/>
            <a:r>
              <a:rPr lang="en-US" sz="3600" b="1" dirty="0">
                <a:latin typeface="Aptos" panose="020B0004020202020204" pitchFamily="34" charset="0"/>
              </a:rPr>
              <a:t>Preliminary Work by Elementary Students</a:t>
            </a:r>
          </a:p>
        </p:txBody>
      </p:sp>
      <p:sp>
        <p:nvSpPr>
          <p:cNvPr id="15" name="TextBox 14">
            <a:extLst>
              <a:ext uri="{FF2B5EF4-FFF2-40B4-BE49-F238E27FC236}">
                <a16:creationId xmlns:a16="http://schemas.microsoft.com/office/drawing/2014/main" id="{29E64D57-194F-26AD-123B-80A1B2BE2B8D}"/>
              </a:ext>
            </a:extLst>
          </p:cNvPr>
          <p:cNvSpPr txBox="1"/>
          <p:nvPr/>
        </p:nvSpPr>
        <p:spPr>
          <a:xfrm>
            <a:off x="13906169" y="15442268"/>
            <a:ext cx="12586717" cy="3847207"/>
          </a:xfrm>
          <a:prstGeom prst="rect">
            <a:avLst/>
          </a:prstGeom>
          <a:noFill/>
        </p:spPr>
        <p:txBody>
          <a:bodyPr wrap="square" rtlCol="0">
            <a:spAutoFit/>
          </a:bodyPr>
          <a:lstStyle/>
          <a:p>
            <a:pPr lvl="8"/>
            <a:r>
              <a:rPr lang="en-US" sz="2800" b="1" dirty="0">
                <a:latin typeface="Aptos Display" panose="020B0004020202020204" pitchFamily="34" charset="0"/>
              </a:rPr>
              <a:t>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6" name="TextBox 15">
            <a:extLst>
              <a:ext uri="{FF2B5EF4-FFF2-40B4-BE49-F238E27FC236}">
                <a16:creationId xmlns:a16="http://schemas.microsoft.com/office/drawing/2014/main" id="{08B7AA53-136E-968C-0FCD-306DF9537F67}"/>
              </a:ext>
            </a:extLst>
          </p:cNvPr>
          <p:cNvSpPr txBox="1"/>
          <p:nvPr/>
        </p:nvSpPr>
        <p:spPr>
          <a:xfrm>
            <a:off x="27452920" y="6142732"/>
            <a:ext cx="12744286" cy="584775"/>
          </a:xfrm>
          <a:prstGeom prst="rect">
            <a:avLst/>
          </a:prstGeom>
          <a:solidFill>
            <a:schemeClr val="accent6">
              <a:lumMod val="40000"/>
              <a:lumOff val="60000"/>
            </a:schemeClr>
          </a:solidFill>
        </p:spPr>
        <p:txBody>
          <a:bodyPr wrap="square" rtlCol="0">
            <a:spAutoFit/>
          </a:bodyPr>
          <a:lstStyle/>
          <a:p>
            <a:r>
              <a:rPr lang="en-US" sz="3200" b="1" dirty="0">
                <a:latin typeface="Aptos Display" panose="020B0004020202020204" pitchFamily="34" charset="0"/>
              </a:rPr>
              <a:t> AI and Robotics concepts for Recycling and Environmental Sustainability </a:t>
            </a:r>
            <a:endParaRPr lang="en-US" sz="3200" dirty="0"/>
          </a:p>
        </p:txBody>
      </p:sp>
      <p:grpSp>
        <p:nvGrpSpPr>
          <p:cNvPr id="33" name="Group 32">
            <a:extLst>
              <a:ext uri="{FF2B5EF4-FFF2-40B4-BE49-F238E27FC236}">
                <a16:creationId xmlns:a16="http://schemas.microsoft.com/office/drawing/2014/main" id="{2C44BFFB-62C9-AABC-B3DE-369B4DAEDC4A}"/>
              </a:ext>
            </a:extLst>
          </p:cNvPr>
          <p:cNvGrpSpPr/>
          <p:nvPr/>
        </p:nvGrpSpPr>
        <p:grpSpPr>
          <a:xfrm>
            <a:off x="26230331" y="6756382"/>
            <a:ext cx="15567176" cy="14119385"/>
            <a:chOff x="19844950" y="5077242"/>
            <a:chExt cx="12525177" cy="9125585"/>
          </a:xfrm>
        </p:grpSpPr>
        <p:grpSp>
          <p:nvGrpSpPr>
            <p:cNvPr id="29" name="Group 28">
              <a:extLst>
                <a:ext uri="{FF2B5EF4-FFF2-40B4-BE49-F238E27FC236}">
                  <a16:creationId xmlns:a16="http://schemas.microsoft.com/office/drawing/2014/main" id="{FAE994EC-DF07-A6C1-80ED-F5269401C04C}"/>
                </a:ext>
              </a:extLst>
            </p:cNvPr>
            <p:cNvGrpSpPr/>
            <p:nvPr/>
          </p:nvGrpSpPr>
          <p:grpSpPr>
            <a:xfrm>
              <a:off x="20613767" y="5140912"/>
              <a:ext cx="11504796" cy="8524132"/>
              <a:chOff x="20613767" y="5140912"/>
              <a:chExt cx="11504796" cy="8524132"/>
            </a:xfrm>
          </p:grpSpPr>
          <p:pic>
            <p:nvPicPr>
              <p:cNvPr id="14" name="Picture 13" descr="A child's drawing of a robot&#10;&#10;Description automatically generated">
                <a:extLst>
                  <a:ext uri="{FF2B5EF4-FFF2-40B4-BE49-F238E27FC236}">
                    <a16:creationId xmlns:a16="http://schemas.microsoft.com/office/drawing/2014/main" id="{D26685AD-DAF0-FCFA-A0D1-5A56A0C80C3D}"/>
                  </a:ext>
                </a:extLst>
              </p:cNvPr>
              <p:cNvPicPr>
                <a:picLocks noChangeAspect="1"/>
              </p:cNvPicPr>
              <p:nvPr/>
            </p:nvPicPr>
            <p:blipFill>
              <a:blip r:embed="rId5"/>
              <a:stretch>
                <a:fillRect/>
              </a:stretch>
            </p:blipFill>
            <p:spPr>
              <a:xfrm>
                <a:off x="20613767" y="5140912"/>
                <a:ext cx="4612329" cy="4859278"/>
              </a:xfrm>
              <a:prstGeom prst="rect">
                <a:avLst/>
              </a:prstGeom>
            </p:spPr>
          </p:pic>
          <p:pic>
            <p:nvPicPr>
              <p:cNvPr id="18" name="Picture 17" descr="A drawing of a robot&#10;&#10;Description automatically generated">
                <a:extLst>
                  <a:ext uri="{FF2B5EF4-FFF2-40B4-BE49-F238E27FC236}">
                    <a16:creationId xmlns:a16="http://schemas.microsoft.com/office/drawing/2014/main" id="{05851395-B41B-746C-C0F4-67499AC919E0}"/>
                  </a:ext>
                </a:extLst>
              </p:cNvPr>
              <p:cNvPicPr>
                <a:picLocks noChangeAspect="1"/>
              </p:cNvPicPr>
              <p:nvPr/>
            </p:nvPicPr>
            <p:blipFill>
              <a:blip r:embed="rId6"/>
              <a:stretch>
                <a:fillRect/>
              </a:stretch>
            </p:blipFill>
            <p:spPr>
              <a:xfrm>
                <a:off x="26958102" y="5265951"/>
                <a:ext cx="5061015" cy="4721229"/>
              </a:xfrm>
              <a:prstGeom prst="rect">
                <a:avLst/>
              </a:prstGeom>
            </p:spPr>
          </p:pic>
          <p:pic>
            <p:nvPicPr>
              <p:cNvPr id="28" name="Picture 27" descr="A drawing of a person holding a cart&#10;&#10;Description automatically generated">
                <a:extLst>
                  <a:ext uri="{FF2B5EF4-FFF2-40B4-BE49-F238E27FC236}">
                    <a16:creationId xmlns:a16="http://schemas.microsoft.com/office/drawing/2014/main" id="{7C7BC19E-1949-EA7D-5847-A0CC95AD1397}"/>
                  </a:ext>
                </a:extLst>
              </p:cNvPr>
              <p:cNvPicPr>
                <a:picLocks noChangeAspect="1"/>
              </p:cNvPicPr>
              <p:nvPr/>
            </p:nvPicPr>
            <p:blipFill>
              <a:blip r:embed="rId7"/>
              <a:stretch>
                <a:fillRect/>
              </a:stretch>
            </p:blipFill>
            <p:spPr>
              <a:xfrm>
                <a:off x="26032005" y="10229827"/>
                <a:ext cx="6086558" cy="3435217"/>
              </a:xfrm>
              <a:prstGeom prst="rect">
                <a:avLst/>
              </a:prstGeom>
            </p:spPr>
          </p:pic>
        </p:grpSp>
        <p:sp>
          <p:nvSpPr>
            <p:cNvPr id="30" name="Rectangle 29">
              <a:extLst>
                <a:ext uri="{FF2B5EF4-FFF2-40B4-BE49-F238E27FC236}">
                  <a16:creationId xmlns:a16="http://schemas.microsoft.com/office/drawing/2014/main" id="{2CA2707F-2971-FA3C-09D1-A5931BEE680F}"/>
                </a:ext>
              </a:extLst>
            </p:cNvPr>
            <p:cNvSpPr/>
            <p:nvPr/>
          </p:nvSpPr>
          <p:spPr>
            <a:xfrm>
              <a:off x="19844950" y="5077242"/>
              <a:ext cx="12525177" cy="912558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D8836A7-F929-8A27-8145-0387F0101A59}"/>
                </a:ext>
              </a:extLst>
            </p:cNvPr>
            <p:cNvSpPr txBox="1"/>
            <p:nvPr/>
          </p:nvSpPr>
          <p:spPr>
            <a:xfrm>
              <a:off x="21261041" y="13964541"/>
              <a:ext cx="10033686" cy="238286"/>
            </a:xfrm>
            <a:prstGeom prst="rect">
              <a:avLst/>
            </a:prstGeom>
            <a:noFill/>
          </p:spPr>
          <p:txBody>
            <a:bodyPr wrap="square" rtlCol="0">
              <a:spAutoFit/>
            </a:bodyPr>
            <a:lstStyle/>
            <a:p>
              <a:pPr algn="ctr"/>
              <a:r>
                <a:rPr lang="en-US" dirty="0">
                  <a:latin typeface="Aptos Display" panose="020B0004020202020204" pitchFamily="34" charset="0"/>
                </a:rPr>
                <a:t>Concept sketches created by elementary students illustrating early ideas for AI-enabled recycling </a:t>
              </a:r>
            </a:p>
          </p:txBody>
        </p:sp>
      </p:grpSp>
      <p:sp>
        <p:nvSpPr>
          <p:cNvPr id="34" name="TextBox 33">
            <a:extLst>
              <a:ext uri="{FF2B5EF4-FFF2-40B4-BE49-F238E27FC236}">
                <a16:creationId xmlns:a16="http://schemas.microsoft.com/office/drawing/2014/main" id="{FA7E97AE-6BB7-CE60-E349-3376D481B08B}"/>
              </a:ext>
            </a:extLst>
          </p:cNvPr>
          <p:cNvSpPr txBox="1"/>
          <p:nvPr/>
        </p:nvSpPr>
        <p:spPr>
          <a:xfrm>
            <a:off x="10737973" y="6657525"/>
            <a:ext cx="15228282" cy="25914787"/>
          </a:xfrm>
          <a:prstGeom prst="rect">
            <a:avLst/>
          </a:prstGeom>
          <a:noFill/>
          <a:ln w="28575">
            <a:solidFill>
              <a:schemeClr val="tx1"/>
            </a:solidFill>
          </a:ln>
        </p:spPr>
        <p:txBody>
          <a:bodyPr wrap="square" rtlCol="0">
            <a:spAutoFit/>
          </a:bodyPr>
          <a:lstStyle/>
          <a:p>
            <a:pPr algn="ctr"/>
            <a:r>
              <a:rPr lang="en-US" sz="3200" b="1" dirty="0">
                <a:latin typeface="Aptos Display" panose="020B0004020202020204" pitchFamily="34" charset="0"/>
              </a:rPr>
              <a:t>Smart Recycling Robot That Teaches Us</a:t>
            </a:r>
          </a:p>
          <a:p>
            <a:endParaRPr lang="en-US" dirty="0"/>
          </a:p>
          <a:p>
            <a:r>
              <a:rPr lang="en-US" sz="2800" b="1" dirty="0">
                <a:latin typeface="Aptos Display" panose="020B0004020202020204" pitchFamily="34" charset="0"/>
              </a:rPr>
              <a:t>Motivation</a:t>
            </a:r>
          </a:p>
          <a:p>
            <a:pPr algn="just"/>
            <a:r>
              <a:rPr lang="en-US" sz="2000" dirty="0">
                <a:latin typeface="Aptos Display" panose="020B0004020202020204" pitchFamily="34" charset="0"/>
              </a:rPr>
              <a:t>At schools, students observed that many recycling bins were frequently contaminated with greasy pizza boxes, plastic bags, food-stained containers, and other non-recyclable waste. When recycling bins contain excessive contamination, entire batches of recyclables are often sent to landfills instead of being properly recycled. This contamination wastes valuable resources, increases disposal costs, and reduces the overall environmental benefits of recycling. To address this issue, students explored the idea of AI-enabled robots that could help people learn what items can be recycled and demonstrate how proper recycling can reduce CO₂ emissions. This motivation led to the concept and development of the </a:t>
            </a:r>
            <a:r>
              <a:rPr lang="en-US" sz="2000" b="1" i="1" dirty="0" err="1">
                <a:latin typeface="Aptos Display" panose="020B0004020202020204" pitchFamily="34" charset="0"/>
              </a:rPr>
              <a:t>RecycloBot</a:t>
            </a:r>
            <a:r>
              <a:rPr lang="en-US" sz="2000" b="1" i="1" dirty="0">
                <a:latin typeface="Aptos Display" panose="020B0004020202020204" pitchFamily="34" charset="0"/>
              </a:rPr>
              <a:t> 2.0</a:t>
            </a:r>
            <a:r>
              <a:rPr lang="en-US" sz="2000" dirty="0">
                <a:latin typeface="Aptos Display" panose="020B0004020202020204" pitchFamily="34" charset="0"/>
              </a:rPr>
              <a:t>, an educational AI-based recycling assistant designed to promote correct recycling practices and environmental awareness.</a:t>
            </a:r>
          </a:p>
          <a:p>
            <a:endParaRPr lang="en-US" sz="2000" dirty="0">
              <a:latin typeface="Aptos Display" panose="020B0004020202020204" pitchFamily="34" charset="0"/>
            </a:endParaRPr>
          </a:p>
          <a:p>
            <a:br>
              <a:rPr lang="en-US" sz="2000" b="0" i="0" dirty="0">
                <a:effectLst/>
                <a:latin typeface="Aptos Display" panose="020B0004020202020204" pitchFamily="34" charset="0"/>
              </a:rPr>
            </a:br>
            <a:r>
              <a:rPr lang="en-US" sz="2800" b="1" i="0" dirty="0">
                <a:effectLst/>
                <a:latin typeface="Aptos Display" panose="020B0004020202020204" pitchFamily="34" charset="0"/>
              </a:rPr>
              <a:t>RecycloBot2.0</a:t>
            </a:r>
          </a:p>
          <a:p>
            <a:pPr marL="342900" indent="-342900">
              <a:buFont typeface="Courier New" panose="02070309020205020404" pitchFamily="49" charset="0"/>
              <a:buChar char="o"/>
            </a:pPr>
            <a:r>
              <a:rPr lang="en-US" sz="2000" b="1" dirty="0">
                <a:latin typeface="Aptos Display" panose="020B0004020202020204" pitchFamily="34" charset="0"/>
              </a:rPr>
              <a:t>AI-enabled recycling assistant</a:t>
            </a:r>
            <a:r>
              <a:rPr lang="en-US" sz="2000" dirty="0">
                <a:latin typeface="Aptos Display" panose="020B0004020202020204" pitchFamily="34" charset="0"/>
              </a:rPr>
              <a:t> that uses a camera and image recognition (AI) to identify recyclable materials such as plastic, paper, and metal.</a:t>
            </a:r>
          </a:p>
          <a:p>
            <a:pPr marL="342900" indent="-342900">
              <a:buFont typeface="Courier New" panose="02070309020205020404" pitchFamily="49" charset="0"/>
              <a:buChar char="o"/>
            </a:pPr>
            <a:r>
              <a:rPr lang="en-US" sz="2000" b="1" dirty="0">
                <a:latin typeface="Aptos Display" panose="020B0004020202020204" pitchFamily="34" charset="0"/>
              </a:rPr>
              <a:t>Multi-sensor decision system</a:t>
            </a:r>
            <a:r>
              <a:rPr lang="en-US" sz="2000" dirty="0">
                <a:latin typeface="Aptos Display" panose="020B0004020202020204" pitchFamily="34" charset="0"/>
              </a:rPr>
              <a:t> that checks item cleanliness (e.g., food residue or moisture) to reduce recycling contamination.</a:t>
            </a:r>
          </a:p>
          <a:p>
            <a:pPr marL="342900" indent="-342900">
              <a:buFont typeface="Courier New" panose="02070309020205020404" pitchFamily="49" charset="0"/>
              <a:buChar char="o"/>
            </a:pPr>
            <a:r>
              <a:rPr lang="en-US" sz="2000" b="1" dirty="0">
                <a:latin typeface="Aptos Display" panose="020B0004020202020204" pitchFamily="34" charset="0"/>
              </a:rPr>
              <a:t>Real-time educational feedback</a:t>
            </a:r>
            <a:r>
              <a:rPr lang="en-US" sz="2000" dirty="0">
                <a:latin typeface="Aptos Display" panose="020B0004020202020204" pitchFamily="34" charset="0"/>
              </a:rPr>
              <a:t>, guiding users to the correct bin and displaying estimated CO₂ savings from proper recycling.</a:t>
            </a:r>
          </a:p>
          <a:p>
            <a:pPr marL="342900" indent="-342900">
              <a:buFont typeface="Courier New" panose="02070309020205020404" pitchFamily="49" charset="0"/>
              <a:buChar char="o"/>
            </a:pPr>
            <a:r>
              <a:rPr lang="en-US" sz="2000" b="1" dirty="0">
                <a:latin typeface="Aptos Display" panose="020B0004020202020204" pitchFamily="34" charset="0"/>
              </a:rPr>
              <a:t>Hands-on learning platform</a:t>
            </a:r>
            <a:r>
              <a:rPr lang="en-US" sz="2000" dirty="0">
                <a:latin typeface="Aptos Display" panose="020B0004020202020204" pitchFamily="34" charset="0"/>
              </a:rPr>
              <a:t> that helps students, teachers, and school staff understand recycling practices and AI concepts through interaction.</a:t>
            </a:r>
          </a:p>
          <a:p>
            <a:pPr marL="342900" indent="-342900">
              <a:buFont typeface="Courier New" panose="02070309020205020404" pitchFamily="49" charset="0"/>
              <a:buChar char="o"/>
            </a:pPr>
            <a:r>
              <a:rPr lang="en-US" sz="2000" b="1" dirty="0">
                <a:latin typeface="Aptos Display" panose="020B0004020202020204" pitchFamily="34" charset="0"/>
              </a:rPr>
              <a:t>Scalable design</a:t>
            </a:r>
            <a:r>
              <a:rPr lang="en-US" sz="2000" dirty="0">
                <a:latin typeface="Aptos Display" panose="020B0004020202020204" pitchFamily="34" charset="0"/>
              </a:rPr>
              <a:t>, with planned upgrades including a conveyor belt for automated item handling and sorting.</a:t>
            </a:r>
          </a:p>
          <a:p>
            <a:pPr marL="342900" indent="-342900">
              <a:buFont typeface="Courier New" panose="02070309020205020404" pitchFamily="49" charset="0"/>
              <a:buChar char="o"/>
            </a:pPr>
            <a:r>
              <a:rPr lang="en-US" sz="2000" b="1" dirty="0">
                <a:latin typeface="Aptos Display" panose="020B0004020202020204" pitchFamily="34" charset="0"/>
              </a:rPr>
              <a:t>Google Teachable Machine</a:t>
            </a:r>
            <a:r>
              <a:rPr lang="en-US" sz="2000" dirty="0">
                <a:latin typeface="Aptos Display" panose="020B0004020202020204" pitchFamily="34" charset="0"/>
              </a:rPr>
              <a:t> to learn the basics of AI training using labeled images (plastic bottles, cans, paper, cardboard).</a:t>
            </a:r>
          </a:p>
          <a:p>
            <a:pPr marL="342900" indent="-342900">
              <a:buFont typeface="Courier New" panose="02070309020205020404" pitchFamily="49" charset="0"/>
              <a:buChar char="o"/>
            </a:pPr>
            <a:r>
              <a:rPr lang="en-US" sz="2000" b="1" dirty="0">
                <a:latin typeface="Aptos Display" panose="020B0004020202020204" pitchFamily="34" charset="0"/>
              </a:rPr>
              <a:t>Raspberry Pi</a:t>
            </a:r>
            <a:r>
              <a:rPr lang="en-US" sz="2000" dirty="0">
                <a:latin typeface="Aptos Display" panose="020B0004020202020204" pitchFamily="34" charset="0"/>
              </a:rPr>
              <a:t> as the on-device “minicomputer” running the system and controlling the camera workflow.</a:t>
            </a:r>
          </a:p>
          <a:p>
            <a:pPr marL="342900" indent="-342900">
              <a:buFont typeface="Courier New" panose="02070309020205020404" pitchFamily="49" charset="0"/>
              <a:buChar char="o"/>
            </a:pPr>
            <a:r>
              <a:rPr lang="en-US" sz="2000" b="1" dirty="0">
                <a:latin typeface="Aptos Display" panose="020B0004020202020204" pitchFamily="34" charset="0"/>
              </a:rPr>
              <a:t>Python-based integration</a:t>
            </a:r>
            <a:r>
              <a:rPr lang="en-US" sz="2000" dirty="0">
                <a:latin typeface="Aptos Display" panose="020B0004020202020204" pitchFamily="34" charset="0"/>
              </a:rPr>
              <a:t> (guided by mentors) to connect camera input, AI predictions, and user feedback outputs.</a:t>
            </a:r>
          </a:p>
          <a:p>
            <a:pPr marL="342900" indent="-342900">
              <a:buFont typeface="Courier New" panose="02070309020205020404" pitchFamily="49" charset="0"/>
              <a:buChar char="o"/>
            </a:pPr>
            <a:r>
              <a:rPr lang="en-US" sz="2000" b="1" dirty="0">
                <a:latin typeface="Aptos Display" panose="020B0004020202020204" pitchFamily="34" charset="0"/>
              </a:rPr>
              <a:t>Cloud-based Google AI (internet-connected)</a:t>
            </a:r>
            <a:r>
              <a:rPr lang="en-US" sz="2000" dirty="0">
                <a:latin typeface="Aptos Display" panose="020B0004020202020204" pitchFamily="34" charset="0"/>
              </a:rPr>
              <a:t> to enable more powerful image recognition beyond the initial classroom model.</a:t>
            </a:r>
          </a:p>
          <a:p>
            <a:endParaRPr lang="en-US" dirty="0"/>
          </a:p>
          <a:p>
            <a:endParaRPr lang="en-US" dirty="0"/>
          </a:p>
          <a:p>
            <a:r>
              <a:rPr lang="en-US" sz="2800" b="1" dirty="0">
                <a:latin typeface="Aptos Display" panose="020B0004020202020204" pitchFamily="34" charset="0"/>
              </a:rPr>
              <a:t>Working Principle of our Robot</a:t>
            </a:r>
          </a:p>
          <a:p>
            <a:pPr marL="342900" indent="-342900">
              <a:buFont typeface="Courier New" panose="02070309020205020404" pitchFamily="49" charset="0"/>
              <a:buChar char="o"/>
            </a:pPr>
            <a:r>
              <a:rPr lang="en-US" sz="2000" b="1" dirty="0">
                <a:latin typeface="Aptos Display" panose="020B0004020202020204" pitchFamily="34" charset="0"/>
              </a:rPr>
              <a:t>Image capture:</a:t>
            </a:r>
            <a:r>
              <a:rPr lang="en-US" sz="2000" dirty="0">
                <a:latin typeface="Aptos Display" panose="020B0004020202020204" pitchFamily="34" charset="0"/>
              </a:rPr>
              <a:t> A USB camera captures an image of the item when the user presses a button or gives a voice command; the image is stored on a Raspberry Pi.</a:t>
            </a:r>
          </a:p>
          <a:p>
            <a:pPr marL="342900" indent="-342900">
              <a:buFont typeface="Courier New" panose="02070309020205020404" pitchFamily="49" charset="0"/>
              <a:buChar char="o"/>
            </a:pPr>
            <a:r>
              <a:rPr lang="en-US" sz="2000" b="1" dirty="0">
                <a:latin typeface="Aptos Display" panose="020B0004020202020204" pitchFamily="34" charset="0"/>
              </a:rPr>
              <a:t>AI-based identification:</a:t>
            </a:r>
            <a:r>
              <a:rPr lang="en-US" sz="2000" dirty="0">
                <a:latin typeface="Aptos Display" panose="020B0004020202020204" pitchFamily="34" charset="0"/>
              </a:rPr>
              <a:t> We used </a:t>
            </a:r>
            <a:r>
              <a:rPr lang="en-US" sz="2000" b="1" i="1" dirty="0">
                <a:latin typeface="Aptos Display" panose="020B0004020202020204" pitchFamily="34" charset="0"/>
              </a:rPr>
              <a:t>Google Teachable Machine </a:t>
            </a:r>
            <a:r>
              <a:rPr lang="en-US" sz="2000" dirty="0">
                <a:latin typeface="Aptos Display" panose="020B0004020202020204" pitchFamily="34" charset="0"/>
              </a:rPr>
              <a:t>for the image recognition to classify the material (e.g., plastic, paper, metal).</a:t>
            </a:r>
          </a:p>
          <a:p>
            <a:pPr marL="342900" indent="-342900">
              <a:buFont typeface="Courier New" panose="02070309020205020404" pitchFamily="49" charset="0"/>
              <a:buChar char="o"/>
            </a:pPr>
            <a:r>
              <a:rPr lang="en-US" sz="2000" b="1" dirty="0">
                <a:latin typeface="Aptos Display" panose="020B0004020202020204" pitchFamily="34" charset="0"/>
              </a:rPr>
              <a:t>Contamination check:</a:t>
            </a:r>
            <a:r>
              <a:rPr lang="en-US" sz="2000" dirty="0">
                <a:latin typeface="Aptos Display" panose="020B0004020202020204" pitchFamily="34" charset="0"/>
              </a:rPr>
              <a:t> A moisture sensor verifies whether the item is wet or food-contaminated and alerts the user if cleaning is required.</a:t>
            </a:r>
          </a:p>
          <a:p>
            <a:pPr marL="342900" indent="-342900">
              <a:buFont typeface="Courier New" panose="02070309020205020404" pitchFamily="49" charset="0"/>
              <a:buChar char="o"/>
            </a:pPr>
            <a:r>
              <a:rPr lang="en-US" sz="2000" b="1" dirty="0">
                <a:latin typeface="Aptos Display" panose="020B0004020202020204" pitchFamily="34" charset="0"/>
              </a:rPr>
              <a:t>Sorting guidance:</a:t>
            </a:r>
            <a:r>
              <a:rPr lang="en-US" sz="2000" dirty="0">
                <a:latin typeface="Aptos Display" panose="020B0004020202020204" pitchFamily="34" charset="0"/>
              </a:rPr>
              <a:t> Visual (LED indicators) and audio feedback direct the user to the correct bin (recyclable, reusable, or trash).</a:t>
            </a:r>
          </a:p>
          <a:p>
            <a:pPr marL="342900" indent="-342900">
              <a:buFont typeface="Courier New" panose="02070309020205020404" pitchFamily="49" charset="0"/>
              <a:buChar char="o"/>
            </a:pPr>
            <a:r>
              <a:rPr lang="en-US" sz="2000" b="1" dirty="0">
                <a:latin typeface="Aptos Display" panose="020B0004020202020204" pitchFamily="34" charset="0"/>
              </a:rPr>
              <a:t>Impact feedback:</a:t>
            </a:r>
            <a:r>
              <a:rPr lang="en-US" sz="2000" dirty="0">
                <a:latin typeface="Aptos Display" panose="020B0004020202020204" pitchFamily="34" charset="0"/>
              </a:rPr>
              <a:t> The system estimates and displays CO₂ savings based on EPA data to reinforce the environmental impact of proper recycling.</a:t>
            </a:r>
          </a:p>
          <a:p>
            <a:pPr marL="342900" indent="-342900">
              <a:buFont typeface="Courier New" panose="02070309020205020404" pitchFamily="49" charset="0"/>
              <a:buChar char="o"/>
            </a:pPr>
            <a:endParaRPr lang="en-US" sz="2000" dirty="0">
              <a:latin typeface="Aptos Display" panose="020B0004020202020204" pitchFamily="34" charset="0"/>
            </a:endParaRPr>
          </a:p>
          <a:p>
            <a:pPr marL="342900" indent="-342900">
              <a:buFont typeface="Courier New" panose="02070309020205020404" pitchFamily="49" charset="0"/>
              <a:buChar char="o"/>
            </a:pPr>
            <a:endParaRPr lang="en-US" sz="2000" dirty="0">
              <a:latin typeface="Aptos Display" panose="020B0004020202020204" pitchFamily="34" charset="0"/>
            </a:endParaRPr>
          </a:p>
          <a:p>
            <a:r>
              <a:rPr lang="en-US" sz="2800" b="1" dirty="0">
                <a:latin typeface="Aptos" panose="020B0004020202020204" pitchFamily="34" charset="0"/>
              </a:rPr>
              <a:t>Data and AI Training</a:t>
            </a:r>
          </a:p>
          <a:p>
            <a:pPr marL="342900" indent="-342900">
              <a:buFont typeface="Courier New" panose="02070309020205020404" pitchFamily="49" charset="0"/>
              <a:buChar char="o"/>
            </a:pPr>
            <a:r>
              <a:rPr lang="en-US" sz="2000" b="1" dirty="0">
                <a:latin typeface="Aptos Display" panose="020B0004020202020204" pitchFamily="34" charset="0"/>
              </a:rPr>
              <a:t>Student-collected image dataset</a:t>
            </a:r>
            <a:r>
              <a:rPr lang="en-US" sz="2000" dirty="0">
                <a:latin typeface="Aptos Display" panose="020B0004020202020204" pitchFamily="34" charset="0"/>
              </a:rPr>
              <a:t> of over </a:t>
            </a:r>
            <a:r>
              <a:rPr lang="en-US" sz="2000" b="1" dirty="0">
                <a:latin typeface="Aptos Display" panose="020B0004020202020204" pitchFamily="34" charset="0"/>
              </a:rPr>
              <a:t>1,000 photos</a:t>
            </a:r>
            <a:r>
              <a:rPr lang="en-US" sz="2000" dirty="0">
                <a:latin typeface="Aptos Display" panose="020B0004020202020204" pitchFamily="34" charset="0"/>
              </a:rPr>
              <a:t>, gathered over three weeks by students and classmates using real household recyclable and non-recyclable items.</a:t>
            </a:r>
          </a:p>
          <a:p>
            <a:pPr marL="342900" indent="-342900">
              <a:buFont typeface="Courier New" panose="02070309020205020404" pitchFamily="49" charset="0"/>
              <a:buChar char="o"/>
            </a:pPr>
            <a:r>
              <a:rPr lang="en-US" sz="2000" b="1" dirty="0">
                <a:latin typeface="Aptos Display" panose="020B0004020202020204" pitchFamily="34" charset="0"/>
              </a:rPr>
              <a:t>Diverse and realistic data</a:t>
            </a:r>
            <a:r>
              <a:rPr lang="en-US" sz="2000" dirty="0">
                <a:latin typeface="Aptos Display" panose="020B0004020202020204" pitchFamily="34" charset="0"/>
              </a:rPr>
              <a:t> captured across multiple material types (plastic, metal, paper, cardboard, trash), conditions (clean, dirty, crushed), viewing angles, and lighting environments to improve AI recognition robustness.</a:t>
            </a:r>
          </a:p>
          <a:p>
            <a:pPr marL="342900" indent="-342900">
              <a:buFont typeface="Courier New" panose="02070309020205020404" pitchFamily="49" charset="0"/>
              <a:buChar char="o"/>
            </a:pPr>
            <a:r>
              <a:rPr lang="en-US" sz="2000" b="1" dirty="0">
                <a:latin typeface="Aptos Display" panose="020B0004020202020204" pitchFamily="34" charset="0"/>
              </a:rPr>
              <a:t>Initial model training</a:t>
            </a:r>
            <a:r>
              <a:rPr lang="en-US" sz="2000" dirty="0">
                <a:latin typeface="Aptos Display" panose="020B0004020202020204" pitchFamily="34" charset="0"/>
              </a:rPr>
              <a:t> performed using </a:t>
            </a:r>
            <a:r>
              <a:rPr lang="en-US" sz="2000" b="1" i="1" dirty="0">
                <a:latin typeface="Aptos Display" panose="020B0004020202020204" pitchFamily="34" charset="0"/>
              </a:rPr>
              <a:t>Google Teachable Machine</a:t>
            </a:r>
            <a:r>
              <a:rPr lang="en-US" sz="2000" dirty="0">
                <a:latin typeface="Aptos Display" panose="020B0004020202020204" pitchFamily="34" charset="0"/>
              </a:rPr>
              <a:t> with labeled images (plastic, metal, paper, cardboard, trash), achieving ~85% classification accuracy.</a:t>
            </a:r>
          </a:p>
          <a:p>
            <a:pPr marL="342900" indent="-342900">
              <a:buFont typeface="Courier New" panose="02070309020205020404" pitchFamily="49" charset="0"/>
              <a:buChar char="o"/>
            </a:pPr>
            <a:r>
              <a:rPr lang="en-US" sz="2000" b="1" dirty="0">
                <a:latin typeface="Aptos Display" panose="020B0004020202020204" pitchFamily="34" charset="0"/>
              </a:rPr>
              <a:t>Advanced AI integration</a:t>
            </a:r>
            <a:r>
              <a:rPr lang="en-US" sz="2000" dirty="0">
                <a:latin typeface="Aptos Display" panose="020B0004020202020204" pitchFamily="34" charset="0"/>
              </a:rPr>
              <a:t> using cloud-based Google image recognition connected to a Raspberry Pi, improving accuracy to </a:t>
            </a:r>
            <a:r>
              <a:rPr lang="en-US" sz="2000" b="1" dirty="0">
                <a:latin typeface="Aptos Display" panose="020B0004020202020204" pitchFamily="34" charset="0"/>
              </a:rPr>
              <a:t>93%</a:t>
            </a:r>
            <a:r>
              <a:rPr lang="en-US" sz="2000" dirty="0">
                <a:latin typeface="Aptos Display" panose="020B0004020202020204" pitchFamily="34" charset="0"/>
              </a:rPr>
              <a:t>.</a:t>
            </a:r>
          </a:p>
          <a:p>
            <a:pPr marL="342900" indent="-342900">
              <a:buFont typeface="Courier New" panose="02070309020205020404" pitchFamily="49" charset="0"/>
              <a:buChar char="o"/>
            </a:pPr>
            <a:r>
              <a:rPr lang="en-US" sz="2000" b="1" dirty="0">
                <a:latin typeface="Aptos Display" panose="020B0004020202020204" pitchFamily="34" charset="0"/>
              </a:rPr>
              <a:t>Iterative testing and refinement</a:t>
            </a:r>
            <a:r>
              <a:rPr lang="en-US" sz="2000" dirty="0">
                <a:latin typeface="Aptos Display" panose="020B0004020202020204" pitchFamily="34" charset="0"/>
              </a:rPr>
              <a:t> were conducted over two weeks in a real school environment, identifying failure modes such as low lighting and crushed objects.</a:t>
            </a:r>
          </a:p>
          <a:p>
            <a:pPr marL="342900" indent="-342900">
              <a:buFont typeface="Courier New" panose="02070309020205020404" pitchFamily="49" charset="0"/>
              <a:buChar char="o"/>
            </a:pPr>
            <a:r>
              <a:rPr lang="en-US" sz="2000" b="1" dirty="0">
                <a:latin typeface="Aptos Display" panose="020B0004020202020204" pitchFamily="34" charset="0"/>
              </a:rPr>
              <a:t>Model improvement through retraining</a:t>
            </a:r>
            <a:r>
              <a:rPr lang="en-US" sz="2000" dirty="0">
                <a:latin typeface="Aptos Display" panose="020B0004020202020204" pitchFamily="34" charset="0"/>
              </a:rPr>
              <a:t>, including adding LED lighting for better image quality and expanding the dataset with additional examples of challenging items.</a:t>
            </a:r>
          </a:p>
          <a:p>
            <a:endParaRPr lang="en-US" sz="2000" dirty="0"/>
          </a:p>
          <a:p>
            <a:endParaRPr lang="en-US" sz="2400" b="1" dirty="0">
              <a:latin typeface="Aptos Display" panose="020B0004020202020204" pitchFamily="34" charset="0"/>
            </a:endParaRPr>
          </a:p>
          <a:p>
            <a:r>
              <a:rPr lang="en-US" sz="2800" b="1" dirty="0">
                <a:latin typeface="Aptos Display" panose="020B0004020202020204" pitchFamily="34" charset="0"/>
              </a:rPr>
              <a:t>Results</a:t>
            </a:r>
          </a:p>
          <a:p>
            <a:r>
              <a:rPr lang="en-US" sz="2000" dirty="0">
                <a:latin typeface="Aptos Display" panose="020B0004020202020204" pitchFamily="34" charset="0"/>
              </a:rPr>
              <a:t>After all the improvements, our robot worked well, and the results from two weeks of testing is summarized in the table. </a:t>
            </a: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r>
              <a:rPr lang="en-US" sz="2800" b="1" dirty="0">
                <a:latin typeface="Aptos Display" panose="020B0004020202020204" pitchFamily="34" charset="0"/>
              </a:rPr>
              <a:t>Challenges</a:t>
            </a:r>
            <a:endParaRPr lang="en-US" sz="2800" dirty="0">
              <a:latin typeface="Aptos Display" panose="020B0004020202020204" pitchFamily="34" charset="0"/>
            </a:endParaRPr>
          </a:p>
          <a:p>
            <a:pPr marL="342900" indent="-342900">
              <a:buFont typeface="Courier New" panose="02070309020205020404" pitchFamily="49" charset="0"/>
              <a:buChar char="o"/>
            </a:pPr>
            <a:r>
              <a:rPr lang="en-US" sz="2000" b="1" dirty="0">
                <a:latin typeface="Aptos Display" panose="020B0004020202020204" pitchFamily="34" charset="0"/>
              </a:rPr>
              <a:t>Learning complex technology:</a:t>
            </a:r>
            <a:r>
              <a:rPr lang="en-US" sz="2000" dirty="0">
                <a:latin typeface="Aptos Display" panose="020B0004020202020204" pitchFamily="34" charset="0"/>
              </a:rPr>
              <a:t> Students initially found it challenging to understand AI training, Raspberry Pi integration, Python workflows, and sensor systems; this was addressed through step-by-step mentoring and hands-on experimentation.</a:t>
            </a:r>
          </a:p>
          <a:p>
            <a:pPr marL="342900" indent="-342900">
              <a:buFont typeface="Courier New" panose="02070309020205020404" pitchFamily="49" charset="0"/>
              <a:buChar char="o"/>
            </a:pPr>
            <a:r>
              <a:rPr lang="en-US" sz="2000" b="1" dirty="0">
                <a:latin typeface="Aptos Display" panose="020B0004020202020204" pitchFamily="34" charset="0"/>
              </a:rPr>
              <a:t>AI misclassification errors:</a:t>
            </a:r>
            <a:r>
              <a:rPr lang="en-US" sz="2000" dirty="0">
                <a:latin typeface="Aptos Display" panose="020B0004020202020204" pitchFamily="34" charset="0"/>
              </a:rPr>
              <a:t> Early models struggled with crushed or crumpled items and low-light conditions; accuracy improved through additional data collection, retraining, and improved lighting.</a:t>
            </a:r>
          </a:p>
          <a:p>
            <a:pPr marL="342900" indent="-342900">
              <a:buFont typeface="Courier New" panose="02070309020205020404" pitchFamily="49" charset="0"/>
              <a:buChar char="o"/>
            </a:pPr>
            <a:r>
              <a:rPr lang="en-US" sz="2000" b="1" dirty="0">
                <a:latin typeface="Aptos Display" panose="020B0004020202020204" pitchFamily="34" charset="0"/>
              </a:rPr>
              <a:t>User interface visibility:</a:t>
            </a:r>
            <a:r>
              <a:rPr lang="en-US" sz="2000" dirty="0">
                <a:latin typeface="Aptos Display" panose="020B0004020202020204" pitchFamily="34" charset="0"/>
              </a:rPr>
              <a:t> Small displays, dim LEDs, and low audio volume made guidance difficult in noisy environments; solutions included larger screens, brighter LEDs, clearer visual indicators, and adjusted audio feedback.</a:t>
            </a:r>
          </a:p>
          <a:p>
            <a:pPr marL="342900" indent="-342900">
              <a:buFont typeface="Courier New" panose="02070309020205020404" pitchFamily="49" charset="0"/>
              <a:buChar char="o"/>
            </a:pPr>
            <a:r>
              <a:rPr lang="en-US" sz="2000" b="1" dirty="0">
                <a:latin typeface="Aptos Display" panose="020B0004020202020204" pitchFamily="34" charset="0"/>
              </a:rPr>
              <a:t>Large-scale data collection:</a:t>
            </a:r>
            <a:r>
              <a:rPr lang="en-US" sz="2000" dirty="0">
                <a:latin typeface="Aptos Display" panose="020B0004020202020204" pitchFamily="34" charset="0"/>
              </a:rPr>
              <a:t> Gathering over 1,000 images required sustained effort; this challenge was overcome by involving the entire class, tracking progress, and maintaining motivation through collaborative activities.</a:t>
            </a:r>
          </a:p>
          <a:p>
            <a:pPr marL="342900" indent="-342900">
              <a:buFont typeface="Courier New" panose="02070309020205020404" pitchFamily="49" charset="0"/>
              <a:buChar char="o"/>
            </a:pPr>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800" b="1" dirty="0">
                <a:latin typeface="Aptos Display" panose="020B0004020202020204" pitchFamily="34" charset="0"/>
              </a:rPr>
              <a:t>Innovation and Scalability</a:t>
            </a:r>
          </a:p>
          <a:p>
            <a:pPr marL="342900" indent="-342900">
              <a:buFont typeface="Courier New" panose="02070309020205020404" pitchFamily="49" charset="0"/>
              <a:buChar char="o"/>
            </a:pPr>
            <a:r>
              <a:rPr lang="en-US" sz="2000" b="1" dirty="0">
                <a:latin typeface="Aptos Display" panose="020B0004020202020204" pitchFamily="34" charset="0"/>
              </a:rPr>
              <a:t>Interactive, educational design</a:t>
            </a:r>
            <a:r>
              <a:rPr lang="en-US" sz="2000" dirty="0">
                <a:latin typeface="Aptos Display" panose="020B0004020202020204" pitchFamily="34" charset="0"/>
              </a:rPr>
              <a:t> that teaches correct recycling through real-time guidance, visual cues, and environmental impact feedback.</a:t>
            </a:r>
          </a:p>
          <a:p>
            <a:pPr marL="342900" indent="-342900">
              <a:buFont typeface="Courier New" panose="02070309020205020404" pitchFamily="49" charset="0"/>
              <a:buChar char="o"/>
            </a:pPr>
            <a:r>
              <a:rPr lang="en-US" sz="2000" b="1" dirty="0">
                <a:latin typeface="Aptos Display" panose="020B0004020202020204" pitchFamily="34" charset="0"/>
              </a:rPr>
              <a:t>Use of real-world AI technology</a:t>
            </a:r>
            <a:r>
              <a:rPr lang="en-US" sz="2000" dirty="0">
                <a:latin typeface="Aptos Display" panose="020B0004020202020204" pitchFamily="34" charset="0"/>
              </a:rPr>
              <a:t>, with students engaging in image recognition concepts supported by cloud-based AI systems.</a:t>
            </a:r>
          </a:p>
          <a:p>
            <a:pPr marL="342900" indent="-342900">
              <a:buFont typeface="Courier New" panose="02070309020205020404" pitchFamily="49" charset="0"/>
              <a:buChar char="o"/>
            </a:pPr>
            <a:r>
              <a:rPr lang="en-US" sz="2000" b="1" dirty="0">
                <a:latin typeface="Aptos Display" panose="020B0004020202020204" pitchFamily="34" charset="0"/>
              </a:rPr>
              <a:t>Engaging and gamified experience</a:t>
            </a:r>
            <a:r>
              <a:rPr lang="en-US" sz="2000" dirty="0">
                <a:latin typeface="Aptos Display" panose="020B0004020202020204" pitchFamily="34" charset="0"/>
              </a:rPr>
              <a:t>, using LEDs, audio feedback, and impact messages to encourage participation and learning.</a:t>
            </a:r>
          </a:p>
          <a:p>
            <a:pPr marL="342900" indent="-342900">
              <a:buFont typeface="Courier New" panose="02070309020205020404" pitchFamily="49" charset="0"/>
              <a:buChar char="o"/>
            </a:pPr>
            <a:r>
              <a:rPr lang="en-US" sz="2000" b="1" dirty="0">
                <a:latin typeface="Aptos Display" panose="020B0004020202020204" pitchFamily="34" charset="0"/>
              </a:rPr>
              <a:t>Scalable and extensible architecture</a:t>
            </a:r>
            <a:r>
              <a:rPr lang="en-US" sz="2000" dirty="0">
                <a:latin typeface="Aptos Display" panose="020B0004020202020204" pitchFamily="34" charset="0"/>
              </a:rPr>
              <a:t>, with planned upgrades such as conveyor-belt automation, expanded material classification, and classroom-based challenges.</a:t>
            </a:r>
          </a:p>
        </p:txBody>
      </p:sp>
      <p:pic>
        <p:nvPicPr>
          <p:cNvPr id="42" name="Picture 41" descr="A table with text on it&#10;&#10;Description automatically generated">
            <a:extLst>
              <a:ext uri="{FF2B5EF4-FFF2-40B4-BE49-F238E27FC236}">
                <a16:creationId xmlns:a16="http://schemas.microsoft.com/office/drawing/2014/main" id="{1AEA20C8-A998-92E3-A73F-8623AD716DD3}"/>
              </a:ext>
            </a:extLst>
          </p:cNvPr>
          <p:cNvPicPr>
            <a:picLocks noChangeAspect="1"/>
          </p:cNvPicPr>
          <p:nvPr/>
        </p:nvPicPr>
        <p:blipFill>
          <a:blip r:embed="rId8"/>
          <a:stretch>
            <a:fillRect/>
          </a:stretch>
        </p:blipFill>
        <p:spPr>
          <a:xfrm>
            <a:off x="12338882" y="22372002"/>
            <a:ext cx="13414415" cy="3847207"/>
          </a:xfrm>
          <a:prstGeom prst="rect">
            <a:avLst/>
          </a:prstGeom>
        </p:spPr>
      </p:pic>
      <p:grpSp>
        <p:nvGrpSpPr>
          <p:cNvPr id="52" name="Group 51">
            <a:extLst>
              <a:ext uri="{FF2B5EF4-FFF2-40B4-BE49-F238E27FC236}">
                <a16:creationId xmlns:a16="http://schemas.microsoft.com/office/drawing/2014/main" id="{40F7BCB9-4003-CE73-3C50-2E61CEA219D0}"/>
              </a:ext>
            </a:extLst>
          </p:cNvPr>
          <p:cNvGrpSpPr/>
          <p:nvPr/>
        </p:nvGrpSpPr>
        <p:grpSpPr>
          <a:xfrm>
            <a:off x="26171702" y="21114659"/>
            <a:ext cx="15625805" cy="7683009"/>
            <a:chOff x="26326739" y="20518814"/>
            <a:chExt cx="15625805" cy="10785308"/>
          </a:xfrm>
        </p:grpSpPr>
        <p:sp>
          <p:nvSpPr>
            <p:cNvPr id="36" name="TextBox 35">
              <a:extLst>
                <a:ext uri="{FF2B5EF4-FFF2-40B4-BE49-F238E27FC236}">
                  <a16:creationId xmlns:a16="http://schemas.microsoft.com/office/drawing/2014/main" id="{B04B0B30-358C-302D-6D1F-6B415F82D85D}"/>
                </a:ext>
              </a:extLst>
            </p:cNvPr>
            <p:cNvSpPr txBox="1"/>
            <p:nvPr/>
          </p:nvSpPr>
          <p:spPr>
            <a:xfrm>
              <a:off x="26344596" y="21362939"/>
              <a:ext cx="15607948" cy="9941183"/>
            </a:xfrm>
            <a:prstGeom prst="rect">
              <a:avLst/>
            </a:prstGeom>
            <a:noFill/>
            <a:ln w="28575">
              <a:solidFill>
                <a:schemeClr val="tx1"/>
              </a:solidFill>
            </a:ln>
          </p:spPr>
          <p:txBody>
            <a:bodyPr wrap="square" rtlCol="0">
              <a:spAutoFit/>
            </a:bodyPr>
            <a:lstStyle/>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p:txBody>
        </p:sp>
        <p:sp>
          <p:nvSpPr>
            <p:cNvPr id="40" name="TextBox 39">
              <a:extLst>
                <a:ext uri="{FF2B5EF4-FFF2-40B4-BE49-F238E27FC236}">
                  <a16:creationId xmlns:a16="http://schemas.microsoft.com/office/drawing/2014/main" id="{65952B1C-17AE-6666-CEBF-32C2D8D9BCBD}"/>
                </a:ext>
              </a:extLst>
            </p:cNvPr>
            <p:cNvSpPr txBox="1"/>
            <p:nvPr/>
          </p:nvSpPr>
          <p:spPr>
            <a:xfrm>
              <a:off x="26326739" y="20518814"/>
              <a:ext cx="15567176" cy="734489"/>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What They Learned?</a:t>
              </a:r>
            </a:p>
          </p:txBody>
        </p:sp>
        <p:sp>
          <p:nvSpPr>
            <p:cNvPr id="47" name="TextBox 46">
              <a:extLst>
                <a:ext uri="{FF2B5EF4-FFF2-40B4-BE49-F238E27FC236}">
                  <a16:creationId xmlns:a16="http://schemas.microsoft.com/office/drawing/2014/main" id="{FB2C3C73-2577-2700-3D42-B23C3A79B092}"/>
                </a:ext>
              </a:extLst>
            </p:cNvPr>
            <p:cNvSpPr txBox="1"/>
            <p:nvPr/>
          </p:nvSpPr>
          <p:spPr>
            <a:xfrm>
              <a:off x="26488788" y="21588296"/>
              <a:ext cx="14982624" cy="3139320"/>
            </a:xfrm>
            <a:prstGeom prst="rect">
              <a:avLst/>
            </a:prstGeom>
            <a:noFill/>
          </p:spPr>
          <p:txBody>
            <a:bodyPr wrap="square" rtlCol="0">
              <a:spAutoFit/>
            </a:bodyPr>
            <a:lstStyle/>
            <a:p>
              <a:r>
                <a:rPr lang="en-US" sz="2000" b="1" dirty="0">
                  <a:latin typeface="Aptos Display" panose="020B0004020202020204" pitchFamily="34" charset="0"/>
                </a:rPr>
                <a:t>AI learns from data:</a:t>
              </a:r>
              <a:r>
                <a:rPr lang="en-US" sz="2000" dirty="0">
                  <a:latin typeface="Aptos Display" panose="020B0004020202020204" pitchFamily="34" charset="0"/>
                </a:rPr>
                <a:t> Students learned that AI performance depends on the quality, quantity, and diversity of training examples.</a:t>
              </a:r>
            </a:p>
            <a:p>
              <a:r>
                <a:rPr lang="en-US" sz="2000" b="1" dirty="0">
                  <a:latin typeface="Aptos Display" panose="020B0004020202020204" pitchFamily="34" charset="0"/>
                </a:rPr>
                <a:t>AI is not perfect:</a:t>
              </a:r>
              <a:r>
                <a:rPr lang="en-US" sz="2000" dirty="0">
                  <a:latin typeface="Aptos Display" panose="020B0004020202020204" pitchFamily="34" charset="0"/>
                </a:rPr>
                <a:t> Model predictions can be incorrect, highlighting the importance of testing, validation, and </a:t>
              </a:r>
              <a:r>
                <a:rPr lang="en-US" sz="2000" i="1" dirty="0">
                  <a:latin typeface="Aptos Display" panose="020B0004020202020204" pitchFamily="34" charset="0"/>
                </a:rPr>
                <a:t>human-in-the-loop</a:t>
              </a:r>
              <a:r>
                <a:rPr lang="en-US" sz="2000" dirty="0">
                  <a:latin typeface="Aptos Display" panose="020B0004020202020204" pitchFamily="34" charset="0"/>
                </a:rPr>
                <a:t> decision making.</a:t>
              </a:r>
            </a:p>
            <a:p>
              <a:r>
                <a:rPr lang="en-US" sz="2000" b="1" dirty="0">
                  <a:latin typeface="Aptos Display" panose="020B0004020202020204" pitchFamily="34" charset="0"/>
                </a:rPr>
                <a:t>Bias and fairness matter:</a:t>
              </a:r>
              <a:r>
                <a:rPr lang="en-US" sz="2000" dirty="0">
                  <a:latin typeface="Aptos Display" panose="020B0004020202020204" pitchFamily="34" charset="0"/>
                </a:rPr>
                <a:t> Training with diverse examples improved performance and demonstrated how biased data can limit AI systems.</a:t>
              </a:r>
            </a:p>
            <a:p>
              <a:r>
                <a:rPr lang="en-US" sz="2000" b="1" dirty="0">
                  <a:latin typeface="Aptos Display" panose="020B0004020202020204" pitchFamily="34" charset="0"/>
                </a:rPr>
                <a:t>AI should support people:</a:t>
              </a:r>
              <a:r>
                <a:rPr lang="en-US" sz="2000" dirty="0">
                  <a:latin typeface="Aptos Display" panose="020B0004020202020204" pitchFamily="34" charset="0"/>
                </a:rPr>
                <a:t> The robot was designed to teach and assist users, reinforcing that AI should help people learn rather than replace them.</a:t>
              </a:r>
            </a:p>
            <a:p>
              <a:r>
                <a:rPr lang="en-US" sz="2000" b="1" dirty="0">
                  <a:latin typeface="Aptos Display" panose="020B0004020202020204" pitchFamily="34" charset="0"/>
                </a:rPr>
                <a:t>Technology should solve real problems:</a:t>
              </a:r>
              <a:r>
                <a:rPr lang="en-US" sz="2000" dirty="0">
                  <a:latin typeface="Aptos Display" panose="020B0004020202020204" pitchFamily="34" charset="0"/>
                </a:rPr>
                <a:t> Students applied AI to a real community challenge—recycling contamination—emphasizing purposeful technology use.</a:t>
              </a:r>
            </a:p>
            <a:p>
              <a:r>
                <a:rPr lang="en-US" sz="2000" b="1" dirty="0">
                  <a:latin typeface="Aptos Display" panose="020B0004020202020204" pitchFamily="34" charset="0"/>
                </a:rPr>
                <a:t>Growth through collaboration and persistence:</a:t>
              </a:r>
              <a:r>
                <a:rPr lang="en-US" sz="2000" dirty="0">
                  <a:latin typeface="Aptos Display" panose="020B0004020202020204" pitchFamily="34" charset="0"/>
                </a:rPr>
                <a:t> Students developed problem-solving skills, teamwork, patience, and confidence through iterative testing and mentorship.</a:t>
              </a:r>
            </a:p>
            <a:p>
              <a:pPr marL="285750" indent="-285750">
                <a:buFont typeface="Courier New" panose="02070309020205020404" pitchFamily="49" charset="0"/>
                <a:buChar char="o"/>
              </a:pPr>
              <a:endParaRPr lang="en-US" dirty="0"/>
            </a:p>
          </p:txBody>
        </p:sp>
      </p:grpSp>
      <p:pic>
        <p:nvPicPr>
          <p:cNvPr id="56" name="Picture 55" descr="A child's drawing of different types of trash cans&#10;&#10;Description automatically generated">
            <a:extLst>
              <a:ext uri="{FF2B5EF4-FFF2-40B4-BE49-F238E27FC236}">
                <a16:creationId xmlns:a16="http://schemas.microsoft.com/office/drawing/2014/main" id="{D75A4DC6-8190-AF6E-4EA7-7BDFF5C64B1C}"/>
              </a:ext>
            </a:extLst>
          </p:cNvPr>
          <p:cNvPicPr>
            <a:picLocks noChangeAspect="1"/>
          </p:cNvPicPr>
          <p:nvPr/>
        </p:nvPicPr>
        <p:blipFill>
          <a:blip r:embed="rId9"/>
          <a:stretch>
            <a:fillRect/>
          </a:stretch>
        </p:blipFill>
        <p:spPr>
          <a:xfrm>
            <a:off x="27213855" y="14506920"/>
            <a:ext cx="6331650" cy="5638292"/>
          </a:xfrm>
          <a:prstGeom prst="rect">
            <a:avLst/>
          </a:prstGeom>
        </p:spPr>
      </p:pic>
      <p:sp>
        <p:nvSpPr>
          <p:cNvPr id="57" name="TextBox 56">
            <a:extLst>
              <a:ext uri="{FF2B5EF4-FFF2-40B4-BE49-F238E27FC236}">
                <a16:creationId xmlns:a16="http://schemas.microsoft.com/office/drawing/2014/main" id="{DBCDF46F-C42B-CD7D-5C8A-46EA637BB954}"/>
              </a:ext>
            </a:extLst>
          </p:cNvPr>
          <p:cNvSpPr txBox="1"/>
          <p:nvPr/>
        </p:nvSpPr>
        <p:spPr>
          <a:xfrm>
            <a:off x="36731213" y="7301458"/>
            <a:ext cx="2098752" cy="369332"/>
          </a:xfrm>
          <a:prstGeom prst="rect">
            <a:avLst/>
          </a:prstGeom>
          <a:solidFill>
            <a:srgbClr val="7030A0"/>
          </a:solidFill>
        </p:spPr>
        <p:txBody>
          <a:bodyPr wrap="square" rtlCol="0">
            <a:spAutoFit/>
          </a:bodyPr>
          <a:lstStyle/>
          <a:p>
            <a:r>
              <a:rPr lang="en-US" b="1" dirty="0">
                <a:solidFill>
                  <a:schemeClr val="bg1"/>
                </a:solidFill>
                <a:latin typeface="Aptos Display" panose="020B0004020202020204" pitchFamily="34" charset="0"/>
              </a:rPr>
              <a:t>Ridhvik’s Robot</a:t>
            </a:r>
          </a:p>
        </p:txBody>
      </p:sp>
      <p:sp>
        <p:nvSpPr>
          <p:cNvPr id="58" name="TextBox 57">
            <a:extLst>
              <a:ext uri="{FF2B5EF4-FFF2-40B4-BE49-F238E27FC236}">
                <a16:creationId xmlns:a16="http://schemas.microsoft.com/office/drawing/2014/main" id="{3FFCE00F-084E-9967-30CE-30FE855A922B}"/>
              </a:ext>
            </a:extLst>
          </p:cNvPr>
          <p:cNvSpPr txBox="1"/>
          <p:nvPr/>
        </p:nvSpPr>
        <p:spPr>
          <a:xfrm>
            <a:off x="35071059" y="17155901"/>
            <a:ext cx="1934886" cy="369332"/>
          </a:xfrm>
          <a:prstGeom prst="rect">
            <a:avLst/>
          </a:prstGeom>
          <a:solidFill>
            <a:srgbClr val="7030A0"/>
          </a:solidFill>
        </p:spPr>
        <p:txBody>
          <a:bodyPr wrap="square" rtlCol="0">
            <a:spAutoFit/>
          </a:bodyPr>
          <a:lstStyle/>
          <a:p>
            <a:r>
              <a:rPr lang="en-US" b="1" dirty="0">
                <a:solidFill>
                  <a:schemeClr val="bg1"/>
                </a:solidFill>
                <a:latin typeface="Aptos Display" panose="020B0004020202020204" pitchFamily="34" charset="0"/>
              </a:rPr>
              <a:t>Sashana’s Robot</a:t>
            </a:r>
          </a:p>
        </p:txBody>
      </p:sp>
      <p:sp>
        <p:nvSpPr>
          <p:cNvPr id="59" name="TextBox 58">
            <a:extLst>
              <a:ext uri="{FF2B5EF4-FFF2-40B4-BE49-F238E27FC236}">
                <a16:creationId xmlns:a16="http://schemas.microsoft.com/office/drawing/2014/main" id="{EDCC810B-E620-F4D9-8116-CEA0A32E93E1}"/>
              </a:ext>
            </a:extLst>
          </p:cNvPr>
          <p:cNvSpPr txBox="1"/>
          <p:nvPr/>
        </p:nvSpPr>
        <p:spPr>
          <a:xfrm>
            <a:off x="29768830" y="7029603"/>
            <a:ext cx="1817160" cy="369332"/>
          </a:xfrm>
          <a:prstGeom prst="rect">
            <a:avLst/>
          </a:prstGeom>
          <a:solidFill>
            <a:srgbClr val="7030A0"/>
          </a:solidFill>
        </p:spPr>
        <p:txBody>
          <a:bodyPr wrap="square" rtlCol="0">
            <a:spAutoFit/>
          </a:bodyPr>
          <a:lstStyle/>
          <a:p>
            <a:r>
              <a:rPr lang="en-US" b="1" dirty="0">
                <a:solidFill>
                  <a:schemeClr val="bg1"/>
                </a:solidFill>
                <a:latin typeface="Aptos Display" panose="020B0004020202020204" pitchFamily="34" charset="0"/>
              </a:rPr>
              <a:t>Pranavi’s Robot</a:t>
            </a:r>
          </a:p>
        </p:txBody>
      </p:sp>
      <p:sp>
        <p:nvSpPr>
          <p:cNvPr id="2" name="TextBox 1">
            <a:extLst>
              <a:ext uri="{FF2B5EF4-FFF2-40B4-BE49-F238E27FC236}">
                <a16:creationId xmlns:a16="http://schemas.microsoft.com/office/drawing/2014/main" id="{2ABF533A-255A-79BB-CD4D-4C68BB52B337}"/>
              </a:ext>
            </a:extLst>
          </p:cNvPr>
          <p:cNvSpPr txBox="1"/>
          <p:nvPr/>
        </p:nvSpPr>
        <p:spPr>
          <a:xfrm>
            <a:off x="28770263" y="17626051"/>
            <a:ext cx="1934886" cy="369332"/>
          </a:xfrm>
          <a:prstGeom prst="rect">
            <a:avLst/>
          </a:prstGeom>
          <a:solidFill>
            <a:srgbClr val="7030A0"/>
          </a:solidFill>
        </p:spPr>
        <p:txBody>
          <a:bodyPr wrap="square" rtlCol="0">
            <a:spAutoFit/>
          </a:bodyPr>
          <a:lstStyle/>
          <a:p>
            <a:r>
              <a:rPr lang="en-US" b="1" dirty="0" err="1">
                <a:solidFill>
                  <a:schemeClr val="bg1"/>
                </a:solidFill>
                <a:latin typeface="Aptos Display" panose="020B0004020202020204" pitchFamily="34" charset="0"/>
              </a:rPr>
              <a:t>Reya’s</a:t>
            </a:r>
            <a:r>
              <a:rPr lang="en-US" b="1" dirty="0">
                <a:solidFill>
                  <a:schemeClr val="bg1"/>
                </a:solidFill>
                <a:latin typeface="Aptos Display" panose="020B0004020202020204" pitchFamily="34" charset="0"/>
              </a:rPr>
              <a:t> Robot</a:t>
            </a:r>
          </a:p>
        </p:txBody>
      </p:sp>
      <p:pic>
        <p:nvPicPr>
          <p:cNvPr id="3" name="Picture 2">
            <a:extLst>
              <a:ext uri="{FF2B5EF4-FFF2-40B4-BE49-F238E27FC236}">
                <a16:creationId xmlns:a16="http://schemas.microsoft.com/office/drawing/2014/main" id="{EB8674BE-8AE0-17E1-328A-57A15F4F391A}"/>
              </a:ext>
            </a:extLst>
          </p:cNvPr>
          <p:cNvPicPr>
            <a:picLocks noChangeAspect="1"/>
          </p:cNvPicPr>
          <p:nvPr/>
        </p:nvPicPr>
        <p:blipFill>
          <a:blip r:embed="rId10"/>
          <a:stretch>
            <a:fillRect/>
          </a:stretch>
        </p:blipFill>
        <p:spPr>
          <a:xfrm>
            <a:off x="26530340" y="24843349"/>
            <a:ext cx="7916450" cy="3509602"/>
          </a:xfrm>
          <a:prstGeom prst="rect">
            <a:avLst/>
          </a:prstGeom>
        </p:spPr>
      </p:pic>
      <p:sp>
        <p:nvSpPr>
          <p:cNvPr id="20" name="TextBox 19">
            <a:extLst>
              <a:ext uri="{FF2B5EF4-FFF2-40B4-BE49-F238E27FC236}">
                <a16:creationId xmlns:a16="http://schemas.microsoft.com/office/drawing/2014/main" id="{084650BC-1746-E334-5ED3-F6D48DD36ED5}"/>
              </a:ext>
            </a:extLst>
          </p:cNvPr>
          <p:cNvSpPr txBox="1"/>
          <p:nvPr/>
        </p:nvSpPr>
        <p:spPr>
          <a:xfrm>
            <a:off x="369082" y="27300383"/>
            <a:ext cx="9658996" cy="3416320"/>
          </a:xfrm>
          <a:prstGeom prst="rect">
            <a:avLst/>
          </a:prstGeom>
          <a:noFill/>
          <a:ln w="28575">
            <a:solidFill>
              <a:schemeClr val="tx1"/>
            </a:solidFill>
          </a:ln>
        </p:spPr>
        <p:txBody>
          <a:bodyPr wrap="square">
            <a:spAutoFit/>
          </a:bodyPr>
          <a:lstStyle/>
          <a:p>
            <a:pPr algn="just">
              <a:buNone/>
            </a:pPr>
            <a:r>
              <a:rPr lang="en-US" sz="3600" dirty="0">
                <a:latin typeface="Aptos "/>
              </a:rPr>
              <a:t>By automatically sorting recyclables and reducing contamination, </a:t>
            </a:r>
            <a:r>
              <a:rPr lang="en-US" sz="3600" dirty="0" err="1">
                <a:latin typeface="Aptos "/>
              </a:rPr>
              <a:t>RecycloBot</a:t>
            </a:r>
            <a:r>
              <a:rPr lang="en-US" sz="3600" dirty="0">
                <a:latin typeface="Aptos "/>
              </a:rPr>
              <a:t> can save janitors 1–2 hours per shift previously spent on manual sorting and bin rechecks, translating to $3,000–$7,000 annual labor savings per facility.</a:t>
            </a:r>
          </a:p>
          <a:p>
            <a:pPr>
              <a:buNone/>
            </a:pPr>
            <a:endParaRPr lang="en-US" dirty="0">
              <a:latin typeface="Aptos "/>
            </a:endParaRPr>
          </a:p>
          <a:p>
            <a:pPr>
              <a:buNone/>
            </a:pPr>
            <a:endParaRPr lang="en-US" dirty="0">
              <a:latin typeface="Aptos "/>
            </a:endParaRPr>
          </a:p>
        </p:txBody>
      </p:sp>
      <p:pic>
        <p:nvPicPr>
          <p:cNvPr id="37" name="Picture 36">
            <a:extLst>
              <a:ext uri="{FF2B5EF4-FFF2-40B4-BE49-F238E27FC236}">
                <a16:creationId xmlns:a16="http://schemas.microsoft.com/office/drawing/2014/main" id="{73693B72-800A-0E51-F750-8D2F8B15B0A2}"/>
              </a:ext>
            </a:extLst>
          </p:cNvPr>
          <p:cNvPicPr>
            <a:picLocks noChangeAspect="1"/>
          </p:cNvPicPr>
          <p:nvPr/>
        </p:nvPicPr>
        <p:blipFill>
          <a:blip r:embed="rId11"/>
          <a:stretch>
            <a:fillRect/>
          </a:stretch>
        </p:blipFill>
        <p:spPr>
          <a:xfrm>
            <a:off x="34473567" y="24674454"/>
            <a:ext cx="6614044" cy="3725024"/>
          </a:xfrm>
          <a:prstGeom prst="rect">
            <a:avLst/>
          </a:prstGeom>
        </p:spPr>
      </p:pic>
      <p:sp>
        <p:nvSpPr>
          <p:cNvPr id="41" name="TextBox 40">
            <a:extLst>
              <a:ext uri="{FF2B5EF4-FFF2-40B4-BE49-F238E27FC236}">
                <a16:creationId xmlns:a16="http://schemas.microsoft.com/office/drawing/2014/main" id="{C9AB48D0-D882-C5E5-B7CF-32119A26079C}"/>
              </a:ext>
            </a:extLst>
          </p:cNvPr>
          <p:cNvSpPr txBox="1"/>
          <p:nvPr/>
        </p:nvSpPr>
        <p:spPr>
          <a:xfrm>
            <a:off x="26464839" y="29811574"/>
            <a:ext cx="15228282" cy="2677656"/>
          </a:xfrm>
          <a:prstGeom prst="rect">
            <a:avLst/>
          </a:prstGeom>
          <a:noFill/>
          <a:ln w="28575">
            <a:solidFill>
              <a:schemeClr val="tx1"/>
            </a:solidFill>
          </a:ln>
        </p:spPr>
        <p:txBody>
          <a:bodyPr wrap="square">
            <a:spAutoFit/>
          </a:bodyPr>
          <a:lstStyle/>
          <a:p>
            <a:r>
              <a:rPr lang="en-US" sz="2400" b="1" dirty="0">
                <a:latin typeface="Aptos Display" panose="020B0004020202020204" pitchFamily="34" charset="0"/>
              </a:rPr>
              <a:t>Reya:</a:t>
            </a:r>
            <a:r>
              <a:rPr lang="en-US" sz="2400" dirty="0">
                <a:latin typeface="Aptos Display" panose="020B0004020202020204" pitchFamily="34" charset="0"/>
              </a:rPr>
              <a:t> “</a:t>
            </a:r>
            <a:r>
              <a:rPr lang="en-US" sz="2400" dirty="0" err="1">
                <a:latin typeface="Aptos Display" panose="020B0004020202020204" pitchFamily="34" charset="0"/>
              </a:rPr>
              <a:t>RecycloBot</a:t>
            </a:r>
            <a:r>
              <a:rPr lang="en-US" sz="2400" dirty="0">
                <a:latin typeface="Aptos Display" panose="020B0004020202020204" pitchFamily="34" charset="0"/>
              </a:rPr>
              <a:t> helps janitors by reducing manual waste sorting, saving time, and improving recycling.”</a:t>
            </a:r>
          </a:p>
          <a:p>
            <a:r>
              <a:rPr lang="en-US" sz="2400" b="1" dirty="0">
                <a:latin typeface="Aptos Display" panose="020B0004020202020204" pitchFamily="34" charset="0"/>
              </a:rPr>
              <a:t>Pranavi</a:t>
            </a:r>
            <a:r>
              <a:rPr lang="en-US" sz="2400" dirty="0">
                <a:latin typeface="Aptos Display" panose="020B0004020202020204" pitchFamily="34" charset="0"/>
              </a:rPr>
              <a:t>: “The project was fun and taught me teamwork and creative problem-solving.”</a:t>
            </a:r>
          </a:p>
          <a:p>
            <a:r>
              <a:rPr lang="en-US" sz="2400" b="1" dirty="0" err="1">
                <a:latin typeface="Aptos Display" panose="020B0004020202020204" pitchFamily="34" charset="0"/>
              </a:rPr>
              <a:t>Ridhvik</a:t>
            </a:r>
            <a:r>
              <a:rPr lang="en-US" sz="2400" dirty="0">
                <a:latin typeface="Aptos Display" panose="020B0004020202020204" pitchFamily="34" charset="0"/>
              </a:rPr>
              <a:t>: “I loved experimenting with the robot and seeing our code work in real life.”</a:t>
            </a:r>
          </a:p>
          <a:p>
            <a:r>
              <a:rPr lang="en-US" sz="2400" b="1" dirty="0">
                <a:latin typeface="Aptos Display" panose="020B0004020202020204" pitchFamily="34" charset="0"/>
              </a:rPr>
              <a:t>Sashana</a:t>
            </a:r>
            <a:r>
              <a:rPr lang="en-US" sz="2400" dirty="0">
                <a:latin typeface="Aptos Display" panose="020B0004020202020204" pitchFamily="34" charset="0"/>
              </a:rPr>
              <a:t>: “Building </a:t>
            </a:r>
            <a:r>
              <a:rPr lang="en-US" sz="2400" dirty="0" err="1">
                <a:latin typeface="Aptos Display" panose="020B0004020202020204" pitchFamily="34" charset="0"/>
              </a:rPr>
              <a:t>RecycloBot</a:t>
            </a:r>
            <a:r>
              <a:rPr lang="en-US" sz="2400" dirty="0">
                <a:latin typeface="Aptos Display" panose="020B0004020202020204" pitchFamily="34" charset="0"/>
              </a:rPr>
              <a:t> was fun and showed me how AI can solve real problems.”</a:t>
            </a:r>
          </a:p>
          <a:p>
            <a:r>
              <a:rPr lang="en-US" sz="2400" b="1" dirty="0">
                <a:latin typeface="Aptos Display" panose="020B0004020202020204" pitchFamily="34" charset="0"/>
              </a:rPr>
              <a:t>Seyon:</a:t>
            </a:r>
            <a:r>
              <a:rPr lang="en-US" sz="2400" dirty="0">
                <a:latin typeface="Aptos Display" panose="020B0004020202020204" pitchFamily="34" charset="0"/>
              </a:rPr>
              <a:t> “I enjoyed testing the robot and learning how machines can recognize objects. </a:t>
            </a:r>
          </a:p>
          <a:p>
            <a:r>
              <a:rPr lang="en-US" sz="2400" b="1" dirty="0">
                <a:latin typeface="Aptos Display" panose="020B0004020202020204" pitchFamily="34" charset="0"/>
              </a:rPr>
              <a:t>Denver:</a:t>
            </a:r>
            <a:r>
              <a:rPr lang="en-US" sz="2400" dirty="0">
                <a:latin typeface="Aptos Display" panose="020B0004020202020204" pitchFamily="34" charset="0"/>
              </a:rPr>
              <a:t> </a:t>
            </a:r>
            <a:r>
              <a:rPr lang="en-US" sz="2400" i="1" dirty="0">
                <a:latin typeface="Aptos Display" panose="020B0004020202020204" pitchFamily="34" charset="0"/>
              </a:rPr>
              <a:t>“AI Robot was FUN”</a:t>
            </a:r>
          </a:p>
          <a:p>
            <a:pPr algn="ctr"/>
            <a:r>
              <a:rPr lang="en-US" sz="2400" b="1" i="1" dirty="0">
                <a:solidFill>
                  <a:srgbClr val="00B050"/>
                </a:solidFill>
                <a:latin typeface="Aptos Display" panose="020B0004020202020204" pitchFamily="34" charset="0"/>
              </a:rPr>
              <a:t>“RecycloBot2.0: AI Helping People, Helping Planet.” </a:t>
            </a:r>
            <a:endParaRPr lang="en-US" sz="2400" dirty="0">
              <a:latin typeface="Aptos Display" panose="020B0004020202020204" pitchFamily="34" charset="0"/>
            </a:endParaRPr>
          </a:p>
        </p:txBody>
      </p:sp>
      <p:sp>
        <p:nvSpPr>
          <p:cNvPr id="45" name="TextBox 44">
            <a:extLst>
              <a:ext uri="{FF2B5EF4-FFF2-40B4-BE49-F238E27FC236}">
                <a16:creationId xmlns:a16="http://schemas.microsoft.com/office/drawing/2014/main" id="{8D510A52-AD39-145E-AE14-05C1324760A5}"/>
              </a:ext>
            </a:extLst>
          </p:cNvPr>
          <p:cNvSpPr txBox="1"/>
          <p:nvPr/>
        </p:nvSpPr>
        <p:spPr>
          <a:xfrm>
            <a:off x="26403387" y="29116775"/>
            <a:ext cx="15313143"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Students Reflections</a:t>
            </a:r>
          </a:p>
        </p:txBody>
      </p:sp>
      <p:sp>
        <p:nvSpPr>
          <p:cNvPr id="4" name="TextBox 3">
            <a:extLst>
              <a:ext uri="{FF2B5EF4-FFF2-40B4-BE49-F238E27FC236}">
                <a16:creationId xmlns:a16="http://schemas.microsoft.com/office/drawing/2014/main" id="{FA5609E2-E939-B63C-8F78-5A5D4360E4D6}"/>
              </a:ext>
            </a:extLst>
          </p:cNvPr>
          <p:cNvSpPr txBox="1"/>
          <p:nvPr/>
        </p:nvSpPr>
        <p:spPr>
          <a:xfrm>
            <a:off x="428898" y="26530677"/>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Cost Saving Impact</a:t>
            </a:r>
          </a:p>
        </p:txBody>
      </p:sp>
    </p:spTree>
    <p:extLst>
      <p:ext uri="{BB962C8B-B14F-4D97-AF65-F5344CB8AC3E}">
        <p14:creationId xmlns:p14="http://schemas.microsoft.com/office/powerpoint/2010/main" val="36941376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10751</TotalTime>
  <Words>1711</Words>
  <Application>Microsoft Macintosh PowerPoint</Application>
  <PresentationFormat>Custom</PresentationFormat>
  <Paragraphs>151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Aptos </vt:lpstr>
      <vt:lpstr>Aptos Display</vt:lpstr>
      <vt:lpstr>Arial</vt:lpstr>
      <vt:lpstr>Calibri</vt:lpstr>
      <vt:lpstr>Calibri Light</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Tupendra Oli</dc:creator>
  <cp:lastModifiedBy>Tupendra Oli</cp:lastModifiedBy>
  <cp:revision>6</cp:revision>
  <dcterms:created xsi:type="dcterms:W3CDTF">2026-01-08T16:33:48Z</dcterms:created>
  <dcterms:modified xsi:type="dcterms:W3CDTF">2026-01-20T18:27:53Z</dcterms:modified>
</cp:coreProperties>
</file>